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36" r:id="rId3"/>
    <p:sldId id="413" r:id="rId4"/>
    <p:sldId id="426" r:id="rId5"/>
    <p:sldId id="428" r:id="rId6"/>
    <p:sldId id="430" r:id="rId7"/>
    <p:sldId id="431" r:id="rId8"/>
    <p:sldId id="432" r:id="rId9"/>
    <p:sldId id="435" r:id="rId10"/>
    <p:sldId id="433" r:id="rId11"/>
    <p:sldId id="323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322" autoAdjust="0"/>
  </p:normalViewPr>
  <p:slideViewPr>
    <p:cSldViewPr>
      <p:cViewPr>
        <p:scale>
          <a:sx n="122" d="100"/>
          <a:sy n="122" d="100"/>
        </p:scale>
        <p:origin x="1176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11967779056401E-2"/>
          <c:y val="4.0723981900452497E-2"/>
          <c:w val="0.97698504027618005"/>
          <c:h val="0.945701357466062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100.0000000000114</c:v>
                </c:pt>
                <c:pt idx="1">
                  <c:v>45.000000000005123</c:v>
                </c:pt>
                <c:pt idx="2">
                  <c:v>45.000000000005123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7-654F-A7DB-40358B8109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1">
                  <c:v>40.000000000004547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7-654F-A7DB-40358B8109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EE7-654F-A7DB-40358B8109C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EE7-654F-A7DB-40358B8109C7}"/>
              </c:ext>
            </c:extLst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1">
                  <c:v>15.000000000001711</c:v>
                </c:pt>
                <c:pt idx="2">
                  <c:v>55.000000000006253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E7-654F-A7DB-40358B810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2122249992"/>
        <c:axId val="-2121486312"/>
      </c:barChart>
      <c:catAx>
        <c:axId val="-212224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-21214863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-212148631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crossAx val="-21222499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C02A7-C151-41E7-A91E-10C498E75F1A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ABBB8-6F74-405E-BF8F-7AAF47E1F0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64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chart" Target="../charts/char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">
            <a:extLst>
              <a:ext uri="{FF2B5EF4-FFF2-40B4-BE49-F238E27FC236}">
                <a16:creationId xmlns:a16="http://schemas.microsoft.com/office/drawing/2014/main" id="{3B5CBA0D-E8BE-2545-9DEA-780661FB26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3851920" y="5949280"/>
            <a:ext cx="235267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321" tIns="40160" rIns="80321" bIns="40160" anchor="ctr"/>
          <a:lstStyle>
            <a:lvl1pPr defTabSz="80168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1600" dirty="0">
                <a:solidFill>
                  <a:srgbClr val="002060"/>
                </a:solidFill>
                <a:cs typeface="Arial" charset="0"/>
              </a:rPr>
              <a:t>Красноярск, 20</a:t>
            </a:r>
            <a:r>
              <a:rPr lang="en-US" altLang="ru-RU" sz="1600" dirty="0">
                <a:solidFill>
                  <a:srgbClr val="002060"/>
                </a:solidFill>
                <a:cs typeface="Arial" charset="0"/>
              </a:rPr>
              <a:t>2</a:t>
            </a:r>
            <a:r>
              <a:rPr lang="ru-RU" altLang="ru-RU" sz="1600" dirty="0">
                <a:solidFill>
                  <a:srgbClr val="002060"/>
                </a:solidFill>
                <a:cs typeface="Arial" charset="0"/>
              </a:rPr>
              <a:t>1 г.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FE920C-5787-2A44-B11C-F914D0DC8183}"/>
              </a:ext>
            </a:extLst>
          </p:cNvPr>
          <p:cNvSpPr txBox="1">
            <a:spLocks/>
          </p:cNvSpPr>
          <p:nvPr/>
        </p:nvSpPr>
        <p:spPr>
          <a:xfrm>
            <a:off x="2267744" y="2529000"/>
            <a:ext cx="6876256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dirty="0" err="1"/>
              <a:t>Энергосервисные</a:t>
            </a:r>
            <a:r>
              <a:rPr lang="ru-RU" sz="2600" dirty="0"/>
              <a:t> контракты как инструмент повышения </a:t>
            </a:r>
            <a:r>
              <a:rPr lang="ru-RU" sz="2600" dirty="0" err="1"/>
              <a:t>энергоэффективности</a:t>
            </a:r>
            <a:r>
              <a:rPr lang="ru-RU" sz="2600" dirty="0"/>
              <a:t> </a:t>
            </a:r>
            <a:br>
              <a:rPr lang="ru-RU" sz="2600" dirty="0"/>
            </a:br>
            <a:r>
              <a:rPr lang="ru-RU" sz="2600" dirty="0"/>
              <a:t>и энергосбережения без необходимости несения капиталовложений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5670C5-E54A-F548-BF08-D9A3F45AB6B1}"/>
              </a:ext>
            </a:extLst>
          </p:cNvPr>
          <p:cNvSpPr txBox="1"/>
          <p:nvPr/>
        </p:nvSpPr>
        <p:spPr>
          <a:xfrm>
            <a:off x="3563384" y="4590017"/>
            <a:ext cx="52004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6D695F"/>
                </a:solidFill>
              </a:rPr>
              <a:t>Туликов Алексей Викторович,</a:t>
            </a:r>
          </a:p>
          <a:p>
            <a:r>
              <a:rPr lang="ru-RU" sz="1600" b="1" i="1" dirty="0">
                <a:solidFill>
                  <a:srgbClr val="6D695F"/>
                </a:solidFill>
              </a:rPr>
              <a:t>руководитель дирекции развития законодательства в ТЭК ФГБУ «РЭА» Минэнерго России</a:t>
            </a:r>
          </a:p>
          <a:p>
            <a:pPr algn="r"/>
            <a:endParaRPr lang="ru-RU" sz="1400" b="1" i="1" dirty="0">
              <a:solidFill>
                <a:srgbClr val="6D695F"/>
              </a:solidFill>
            </a:endParaRPr>
          </a:p>
          <a:p>
            <a:pPr algn="r"/>
            <a:r>
              <a:rPr lang="ru-RU" sz="1400" b="1" i="1" dirty="0">
                <a:solidFill>
                  <a:srgbClr val="6D695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90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Концепция ЭСКО 2.0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10</a:t>
            </a:fld>
            <a:endParaRPr lang="ru-RU" alt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F44796-D207-6045-B223-FBE3CC55B978}"/>
              </a:ext>
            </a:extLst>
          </p:cNvPr>
          <p:cNvSpPr/>
          <p:nvPr/>
        </p:nvSpPr>
        <p:spPr bwMode="auto">
          <a:xfrm>
            <a:off x="7044993" y="5211161"/>
            <a:ext cx="1847850" cy="549550"/>
          </a:xfrm>
          <a:prstGeom prst="rect">
            <a:avLst/>
          </a:prstGeom>
          <a:ln w="381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b="1" dirty="0"/>
              <a:t>Комплексность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60450D-919A-C841-9875-843EB8A9CC4C}"/>
              </a:ext>
            </a:extLst>
          </p:cNvPr>
          <p:cNvSpPr/>
          <p:nvPr/>
        </p:nvSpPr>
        <p:spPr bwMode="auto">
          <a:xfrm>
            <a:off x="7044994" y="1509008"/>
            <a:ext cx="1847849" cy="549550"/>
          </a:xfrm>
          <a:prstGeom prst="rect">
            <a:avLst/>
          </a:prstGeom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b="1" dirty="0"/>
              <a:t>Информационные </a:t>
            </a:r>
            <a:br>
              <a:rPr lang="ru-RU" sz="1300" b="1" dirty="0"/>
            </a:br>
            <a:r>
              <a:rPr lang="ru-RU" sz="1300" b="1" dirty="0"/>
              <a:t>технологии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9F03E1-2272-8445-990A-686829F95765}"/>
              </a:ext>
            </a:extLst>
          </p:cNvPr>
          <p:cNvSpPr/>
          <p:nvPr/>
        </p:nvSpPr>
        <p:spPr bwMode="auto">
          <a:xfrm>
            <a:off x="7044993" y="3211881"/>
            <a:ext cx="1847850" cy="782905"/>
          </a:xfrm>
          <a:prstGeom prst="rect">
            <a:avLst/>
          </a:prstGeom>
          <a:ln w="38100"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b="1" dirty="0"/>
              <a:t>Юридические </a:t>
            </a:r>
            <a:br>
              <a:rPr lang="ru-RU" sz="1300" b="1" dirty="0"/>
            </a:br>
            <a:r>
              <a:rPr lang="ru-RU" sz="1300" b="1" dirty="0"/>
              <a:t>и финансовые </a:t>
            </a:r>
            <a:br>
              <a:rPr lang="ru-RU" sz="1300" b="1" dirty="0"/>
            </a:br>
            <a:r>
              <a:rPr lang="ru-RU" sz="1300" b="1" dirty="0"/>
              <a:t>инструменты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198B1A-757C-8A49-813A-62FBED64AC5D}"/>
              </a:ext>
            </a:extLst>
          </p:cNvPr>
          <p:cNvSpPr/>
          <p:nvPr/>
        </p:nvSpPr>
        <p:spPr bwMode="auto">
          <a:xfrm>
            <a:off x="1459347" y="1404827"/>
            <a:ext cx="1068678" cy="782905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000" dirty="0"/>
              <a:t>Коммерческое закрытие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1269B94-FB06-6F49-8888-0A1C29DF91B7}"/>
              </a:ext>
            </a:extLst>
          </p:cNvPr>
          <p:cNvSpPr/>
          <p:nvPr/>
        </p:nvSpPr>
        <p:spPr bwMode="auto">
          <a:xfrm>
            <a:off x="216561" y="1404827"/>
            <a:ext cx="1124573" cy="782905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000" dirty="0" err="1"/>
              <a:t>Предпроектная</a:t>
            </a:r>
            <a:r>
              <a:rPr lang="ru-RU" sz="1000" dirty="0"/>
              <a:t> подготовка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D6BE8C-CB54-664E-93FD-FCA5F91E3678}"/>
              </a:ext>
            </a:extLst>
          </p:cNvPr>
          <p:cNvSpPr/>
          <p:nvPr/>
        </p:nvSpPr>
        <p:spPr bwMode="auto">
          <a:xfrm>
            <a:off x="3808744" y="1404827"/>
            <a:ext cx="1169594" cy="782905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000" dirty="0"/>
              <a:t>Инвестиционная стадия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9D9EA0-989A-2A4E-B3A6-9BAE2B5AA187}"/>
              </a:ext>
            </a:extLst>
          </p:cNvPr>
          <p:cNvSpPr/>
          <p:nvPr/>
        </p:nvSpPr>
        <p:spPr bwMode="auto">
          <a:xfrm>
            <a:off x="1976953" y="3211882"/>
            <a:ext cx="1589024" cy="782905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dirty="0"/>
              <a:t>Концессия / ГЧП / МЧП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D4E2BE9-9731-AC4F-8B97-809569CC7A3B}"/>
              </a:ext>
            </a:extLst>
          </p:cNvPr>
          <p:cNvSpPr/>
          <p:nvPr/>
        </p:nvSpPr>
        <p:spPr bwMode="auto">
          <a:xfrm>
            <a:off x="216562" y="3211882"/>
            <a:ext cx="1589024" cy="782905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dirty="0" err="1"/>
              <a:t>Энергосервисный</a:t>
            </a:r>
            <a:r>
              <a:rPr lang="ru-RU" sz="1200" dirty="0"/>
              <a:t> контракт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E60721B-9C94-C44F-BF0F-32B0CC87669D}"/>
              </a:ext>
            </a:extLst>
          </p:cNvPr>
          <p:cNvSpPr/>
          <p:nvPr/>
        </p:nvSpPr>
        <p:spPr bwMode="auto">
          <a:xfrm>
            <a:off x="3737345" y="3211882"/>
            <a:ext cx="1208793" cy="782905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200" dirty="0"/>
              <a:t>Лизинг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758248F-1DC1-044E-B294-53B92BC549C3}"/>
              </a:ext>
            </a:extLst>
          </p:cNvPr>
          <p:cNvSpPr/>
          <p:nvPr/>
        </p:nvSpPr>
        <p:spPr bwMode="auto">
          <a:xfrm>
            <a:off x="2640571" y="1404827"/>
            <a:ext cx="1033999" cy="782905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000" dirty="0"/>
              <a:t>Финансовое закрытие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06A73EC-934C-C240-A8FB-EF0FE0C1BE92}"/>
              </a:ext>
            </a:extLst>
          </p:cNvPr>
          <p:cNvSpPr/>
          <p:nvPr/>
        </p:nvSpPr>
        <p:spPr bwMode="auto">
          <a:xfrm>
            <a:off x="5112512" y="1404827"/>
            <a:ext cx="1307339" cy="782905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000" dirty="0"/>
              <a:t>Эксплуатационная стадия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DAC7D30-08A9-AF4B-A5C9-F50F820CEFD7}"/>
              </a:ext>
            </a:extLst>
          </p:cNvPr>
          <p:cNvSpPr/>
          <p:nvPr/>
        </p:nvSpPr>
        <p:spPr bwMode="auto">
          <a:xfrm>
            <a:off x="5117506" y="3211882"/>
            <a:ext cx="1302345" cy="782905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dirty="0"/>
              <a:t>Подряд с рассрочкой и </a:t>
            </a:r>
            <a:r>
              <a:rPr lang="en-US" sz="1200" dirty="0"/>
              <a:t>success fee</a:t>
            </a:r>
            <a:endParaRPr lang="ru-RU" sz="12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2B419B8-1035-2949-B958-620BCDB0FD1D}"/>
              </a:ext>
            </a:extLst>
          </p:cNvPr>
          <p:cNvSpPr/>
          <p:nvPr/>
        </p:nvSpPr>
        <p:spPr bwMode="auto">
          <a:xfrm>
            <a:off x="1719933" y="5014099"/>
            <a:ext cx="1213767" cy="943677"/>
          </a:xfrm>
          <a:prstGeom prst="rect">
            <a:avLst/>
          </a:prstGeom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dirty="0"/>
              <a:t>Комплексные проекты </a:t>
            </a:r>
            <a:br>
              <a:rPr lang="ru-RU" sz="1200" dirty="0"/>
            </a:br>
            <a:r>
              <a:rPr lang="ru-RU" sz="1200" dirty="0"/>
              <a:t>»Умный город»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C7F2E5F-3E32-4648-938D-6120DA5A4367}"/>
              </a:ext>
            </a:extLst>
          </p:cNvPr>
          <p:cNvSpPr/>
          <p:nvPr/>
        </p:nvSpPr>
        <p:spPr bwMode="auto">
          <a:xfrm>
            <a:off x="216562" y="5014097"/>
            <a:ext cx="1365183" cy="943679"/>
          </a:xfrm>
          <a:prstGeom prst="rect">
            <a:avLst/>
          </a:prstGeom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dirty="0"/>
              <a:t>Комплексные проекты (от производителя </a:t>
            </a:r>
            <a:br>
              <a:rPr lang="ru-RU" sz="1200" dirty="0"/>
            </a:br>
            <a:r>
              <a:rPr lang="ru-RU" sz="1200" dirty="0"/>
              <a:t>к потребителю)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2E4BDD4-7CBB-DD4C-B06D-2677DF48146D}"/>
              </a:ext>
            </a:extLst>
          </p:cNvPr>
          <p:cNvSpPr/>
          <p:nvPr/>
        </p:nvSpPr>
        <p:spPr bwMode="auto">
          <a:xfrm>
            <a:off x="3071888" y="5014099"/>
            <a:ext cx="1473713" cy="943677"/>
          </a:xfrm>
          <a:prstGeom prst="rect">
            <a:avLst/>
          </a:prstGeom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br>
              <a:rPr lang="ru-RU" sz="1200" dirty="0"/>
            </a:br>
            <a:r>
              <a:rPr lang="ru-RU" sz="1200" dirty="0"/>
              <a:t>От повышения </a:t>
            </a:r>
            <a:br>
              <a:rPr lang="ru-RU" sz="1200" dirty="0"/>
            </a:br>
            <a:r>
              <a:rPr lang="ru-RU" sz="1200" dirty="0"/>
              <a:t>энергетической эффективности </a:t>
            </a:r>
            <a:br>
              <a:rPr lang="ru-RU" sz="1200" dirty="0"/>
            </a:br>
            <a:r>
              <a:rPr lang="ru-RU" sz="1200" dirty="0"/>
              <a:t>к комплексной модернизации)</a:t>
            </a:r>
          </a:p>
          <a:p>
            <a:pPr algn="ctr"/>
            <a:endParaRPr lang="ru-RU" sz="12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C55AC48-13EF-8A45-A532-DA7DA5CA2F81}"/>
              </a:ext>
            </a:extLst>
          </p:cNvPr>
          <p:cNvSpPr/>
          <p:nvPr/>
        </p:nvSpPr>
        <p:spPr bwMode="auto">
          <a:xfrm>
            <a:off x="4683789" y="5014099"/>
            <a:ext cx="1736062" cy="943677"/>
          </a:xfrm>
          <a:prstGeom prst="rect">
            <a:avLst/>
          </a:prstGeom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200" b="1" dirty="0"/>
              <a:t>От энергосбережения к экологии и сокращению выбросов</a:t>
            </a:r>
          </a:p>
        </p:txBody>
      </p:sp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1A65A589-8DB4-9440-8F9B-AD0CEB867382}"/>
              </a:ext>
            </a:extLst>
          </p:cNvPr>
          <p:cNvSpPr/>
          <p:nvPr/>
        </p:nvSpPr>
        <p:spPr bwMode="auto">
          <a:xfrm flipH="1">
            <a:off x="6484772" y="1580523"/>
            <a:ext cx="495300" cy="431511"/>
          </a:xfrm>
          <a:prstGeom prst="rightArrow">
            <a:avLst/>
          </a:pr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endParaRPr lang="ru-RU"/>
          </a:p>
        </p:txBody>
      </p:sp>
      <p:sp>
        <p:nvSpPr>
          <p:cNvPr id="26" name="Стрелка вправо 25">
            <a:extLst>
              <a:ext uri="{FF2B5EF4-FFF2-40B4-BE49-F238E27FC236}">
                <a16:creationId xmlns:a16="http://schemas.microsoft.com/office/drawing/2014/main" id="{2E6334A7-5FFF-4748-A522-A4B71DCB9DBA}"/>
              </a:ext>
            </a:extLst>
          </p:cNvPr>
          <p:cNvSpPr/>
          <p:nvPr/>
        </p:nvSpPr>
        <p:spPr bwMode="auto">
          <a:xfrm flipH="1">
            <a:off x="6475248" y="3387577"/>
            <a:ext cx="495300" cy="431511"/>
          </a:xfrm>
          <a:prstGeom prst="rightArrow">
            <a:avLst/>
          </a:pr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endParaRPr lang="ru-RU"/>
          </a:p>
        </p:txBody>
      </p:sp>
      <p:sp>
        <p:nvSpPr>
          <p:cNvPr id="27" name="Стрелка вправо 26">
            <a:extLst>
              <a:ext uri="{FF2B5EF4-FFF2-40B4-BE49-F238E27FC236}">
                <a16:creationId xmlns:a16="http://schemas.microsoft.com/office/drawing/2014/main" id="{7F782D0F-E4F2-2940-BBE7-624B076FAC8D}"/>
              </a:ext>
            </a:extLst>
          </p:cNvPr>
          <p:cNvSpPr/>
          <p:nvPr/>
        </p:nvSpPr>
        <p:spPr bwMode="auto">
          <a:xfrm flipH="1">
            <a:off x="6475248" y="5279977"/>
            <a:ext cx="495300" cy="431511"/>
          </a:xfrm>
          <a:prstGeom prst="rightArrow">
            <a:avLst/>
          </a:pr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endParaRPr lang="ru-RU"/>
          </a:p>
        </p:txBody>
      </p:sp>
      <p:sp>
        <p:nvSpPr>
          <p:cNvPr id="28" name="Крест 27">
            <a:extLst>
              <a:ext uri="{FF2B5EF4-FFF2-40B4-BE49-F238E27FC236}">
                <a16:creationId xmlns:a16="http://schemas.microsoft.com/office/drawing/2014/main" id="{5222C784-E1E5-BB46-B583-6CE96705E9C2}"/>
              </a:ext>
            </a:extLst>
          </p:cNvPr>
          <p:cNvSpPr/>
          <p:nvPr/>
        </p:nvSpPr>
        <p:spPr bwMode="auto">
          <a:xfrm>
            <a:off x="7677150" y="2379422"/>
            <a:ext cx="590550" cy="549550"/>
          </a:xfrm>
          <a:prstGeom prst="plus">
            <a:avLst>
              <a:gd name="adj" fmla="val 41981"/>
            </a:avLst>
          </a:pr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endParaRPr lang="ru-RU"/>
          </a:p>
        </p:txBody>
      </p:sp>
      <p:sp>
        <p:nvSpPr>
          <p:cNvPr id="29" name="Крест 28">
            <a:extLst>
              <a:ext uri="{FF2B5EF4-FFF2-40B4-BE49-F238E27FC236}">
                <a16:creationId xmlns:a16="http://schemas.microsoft.com/office/drawing/2014/main" id="{B27AC811-732C-5749-A43B-6180DEB86E5D}"/>
              </a:ext>
            </a:extLst>
          </p:cNvPr>
          <p:cNvSpPr/>
          <p:nvPr/>
        </p:nvSpPr>
        <p:spPr bwMode="auto">
          <a:xfrm>
            <a:off x="7673643" y="4363792"/>
            <a:ext cx="590550" cy="549550"/>
          </a:xfrm>
          <a:prstGeom prst="plus">
            <a:avLst>
              <a:gd name="adj" fmla="val 41981"/>
            </a:avLst>
          </a:pr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7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47664" y="2780928"/>
            <a:ext cx="6677300" cy="27200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6D695F"/>
                </a:solidFill>
              </a:rPr>
              <a:t>Спасибо за внимание!</a:t>
            </a:r>
            <a:br>
              <a:rPr lang="ru-RU" sz="4000" dirty="0">
                <a:solidFill>
                  <a:srgbClr val="6D695F"/>
                </a:solidFill>
              </a:rPr>
            </a:br>
            <a:br>
              <a:rPr lang="ru-RU" sz="3600" dirty="0">
                <a:solidFill>
                  <a:srgbClr val="6D695F"/>
                </a:solidFill>
              </a:rPr>
            </a:br>
            <a:endParaRPr lang="en-US" sz="3600" b="1" dirty="0">
              <a:solidFill>
                <a:srgbClr val="6D69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4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Механизм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2</a:t>
            </a:fld>
            <a:endParaRPr lang="ru-RU" alt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3B86EB6-1D2F-6D47-8222-41A366020F5E}"/>
              </a:ext>
            </a:extLst>
          </p:cNvPr>
          <p:cNvGrpSpPr/>
          <p:nvPr/>
        </p:nvGrpSpPr>
        <p:grpSpPr>
          <a:xfrm>
            <a:off x="158021" y="1320683"/>
            <a:ext cx="9356436" cy="4988637"/>
            <a:chOff x="158021" y="1320683"/>
            <a:chExt cx="9356436" cy="3686698"/>
          </a:xfrm>
        </p:grpSpPr>
        <p:graphicFrame>
          <p:nvGraphicFramePr>
            <p:cNvPr id="34" name="Object 26">
              <a:extLst>
                <a:ext uri="{FF2B5EF4-FFF2-40B4-BE49-F238E27FC236}">
                  <a16:creationId xmlns:a16="http://schemas.microsoft.com/office/drawing/2014/main" id="{85F95F0A-6C65-7045-BFE6-23741F5EC064}"/>
                </a:ext>
              </a:extLst>
            </p:cNvPr>
            <p:cNvGraphicFramePr>
              <a:graphicFrameLocks/>
            </p:cNvGraphicFramePr>
            <p:nvPr>
              <p:custDataLst>
                <p:tags r:id="rId1"/>
              </p:custDataLst>
            </p:nvPr>
          </p:nvGraphicFramePr>
          <p:xfrm>
            <a:off x="767264" y="2996952"/>
            <a:ext cx="8059435" cy="14881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sp>
          <p:nvSpPr>
            <p:cNvPr id="35" name="Rectangle 70">
              <a:extLst>
                <a:ext uri="{FF2B5EF4-FFF2-40B4-BE49-F238E27FC236}">
                  <a16:creationId xmlns:a16="http://schemas.microsoft.com/office/drawing/2014/main" id="{FF1A445D-1616-1542-B5BB-4DB6D115BBFF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-464460" y="3564591"/>
              <a:ext cx="1866872" cy="621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/>
            <a:lstStyle/>
            <a:p>
              <a:pPr algn="ctr" defTabSz="932962"/>
              <a:r>
                <a:rPr lang="ru-RU" sz="1200" dirty="0">
                  <a:latin typeface="Calibri"/>
                  <a:cs typeface="Calibri"/>
                </a:rPr>
                <a:t>Расходы потребителя </a:t>
              </a:r>
              <a:br>
                <a:rPr lang="ru-RU" sz="1200" dirty="0">
                  <a:latin typeface="Calibri"/>
                  <a:cs typeface="Calibri"/>
                </a:rPr>
              </a:br>
              <a:r>
                <a:rPr lang="ru-RU" sz="1200" dirty="0">
                  <a:latin typeface="Calibri"/>
                  <a:cs typeface="Calibri"/>
                </a:rPr>
                <a:t>энергоресурсов</a:t>
              </a:r>
            </a:p>
          </p:txBody>
        </p:sp>
        <p:sp>
          <p:nvSpPr>
            <p:cNvPr id="36" name="Rectangle 71">
              <a:extLst>
                <a:ext uri="{FF2B5EF4-FFF2-40B4-BE49-F238E27FC236}">
                  <a16:creationId xmlns:a16="http://schemas.microsoft.com/office/drawing/2014/main" id="{E0118082-ECCB-A642-A371-4AF3FCDD2800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46510" y="3371364"/>
              <a:ext cx="849375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dirty="0">
                  <a:latin typeface="Calibri"/>
                  <a:cs typeface="Calibri"/>
                </a:rPr>
                <a:t>Экономия * </a:t>
              </a: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7C9117EC-546C-FF49-B786-54B9AB3AA1D5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596295" y="4468982"/>
              <a:ext cx="1751352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32962"/>
              <a:r>
                <a:rPr lang="ru-RU" sz="1200">
                  <a:latin typeface="Calibri"/>
                  <a:cs typeface="Calibri"/>
                </a:rPr>
                <a:t>После энергосервиса</a:t>
              </a:r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83FFF5B7-0818-9C4E-8E98-9C6C685F236D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94650" y="3811656"/>
              <a:ext cx="1652997" cy="603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Оплата ТЭР</a:t>
              </a:r>
              <a:r>
                <a:rPr lang="en-US" sz="12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b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</a:br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и эксплуатационных </a:t>
              </a:r>
            </a:p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расходов</a:t>
              </a: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3DAB202D-94BA-D841-A348-14C0BD193A0A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68417" y="3811656"/>
              <a:ext cx="1375516" cy="603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Оплата ТЭР</a:t>
              </a:r>
              <a:r>
                <a:rPr lang="en-US" sz="12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b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</a:br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и эксплуатационных </a:t>
              </a:r>
            </a:p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расходов</a:t>
              </a:r>
            </a:p>
          </p:txBody>
        </p:sp>
        <p:sp>
          <p:nvSpPr>
            <p:cNvPr id="40" name="Rectangle 56">
              <a:extLst>
                <a:ext uri="{FF2B5EF4-FFF2-40B4-BE49-F238E27FC236}">
                  <a16:creationId xmlns:a16="http://schemas.microsoft.com/office/drawing/2014/main" id="{63040522-8FAD-BA4D-90E6-700EC53198DE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52393" y="3481048"/>
              <a:ext cx="1183554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dirty="0">
                  <a:latin typeface="Calibri"/>
                  <a:cs typeface="Calibri"/>
                </a:rPr>
                <a:t>Оплата ЭСКО</a:t>
              </a:r>
            </a:p>
          </p:txBody>
        </p:sp>
        <p:sp>
          <p:nvSpPr>
            <p:cNvPr id="41" name="Rectangle 69">
              <a:extLst>
                <a:ext uri="{FF2B5EF4-FFF2-40B4-BE49-F238E27FC236}">
                  <a16:creationId xmlns:a16="http://schemas.microsoft.com/office/drawing/2014/main" id="{48C1DCBC-B090-534E-9B90-AF4DC8C38553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413016" y="3045148"/>
              <a:ext cx="849375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dirty="0">
                  <a:latin typeface="Calibri"/>
                  <a:cs typeface="Calibri"/>
                </a:rPr>
                <a:t>Экономия *</a:t>
              </a:r>
            </a:p>
          </p:txBody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1FF33DFF-B9FF-1142-B08D-1EDB64ED3962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87668" y="4468982"/>
              <a:ext cx="1460491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32962"/>
              <a:r>
                <a:rPr lang="ru-RU" sz="1200" dirty="0">
                  <a:latin typeface="Calibri"/>
                  <a:cs typeface="Calibri"/>
                </a:rPr>
                <a:t>До энергосервиса</a:t>
              </a:r>
            </a:p>
          </p:txBody>
        </p:sp>
        <p:sp>
          <p:nvSpPr>
            <p:cNvPr id="43" name="Rectangle 65">
              <a:extLst>
                <a:ext uri="{FF2B5EF4-FFF2-40B4-BE49-F238E27FC236}">
                  <a16:creationId xmlns:a16="http://schemas.microsoft.com/office/drawing/2014/main" id="{CEECA7AB-D24E-FE47-872D-9ABACBC0C6A3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94984" y="3646352"/>
              <a:ext cx="1044314" cy="16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16" tIns="0" rIns="25916" bIns="0" anchor="ctr"/>
            <a:lstStyle/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Оплата ТЭР</a:t>
              </a:r>
              <a:r>
                <a:rPr lang="en-US" sz="12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b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</a:br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и эксплуатационных </a:t>
              </a:r>
            </a:p>
            <a:p>
              <a:pPr algn="ctr" defTabSz="932962"/>
              <a:r>
                <a:rPr lang="ru-RU" sz="1200" b="1" dirty="0">
                  <a:solidFill>
                    <a:schemeClr val="bg1"/>
                  </a:solidFill>
                  <a:latin typeface="Calibri"/>
                  <a:cs typeface="Calibri"/>
                </a:rPr>
                <a:t>расходов</a:t>
              </a:r>
            </a:p>
          </p:txBody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52EEC155-7E7D-984D-BD4D-C7B61780058A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68515" y="4415254"/>
              <a:ext cx="2407153" cy="27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defTabSz="931863"/>
              <a:r>
                <a:rPr lang="ru-RU" sz="1200" dirty="0">
                  <a:solidFill>
                    <a:schemeClr val="tx1"/>
                  </a:solidFill>
                  <a:latin typeface="Calibri"/>
                  <a:cs typeface="Calibri"/>
                </a:rPr>
                <a:t>Во время действия энергосервисного </a:t>
              </a:r>
              <a:r>
                <a:rPr lang="ru-RU" sz="1200" dirty="0">
                  <a:latin typeface="Calibri"/>
                  <a:cs typeface="Calibri"/>
                </a:rPr>
                <a:t>договора </a:t>
              </a:r>
              <a:endParaRPr lang="ru-RU" sz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C9043EA-822B-034C-AEAA-9A9EF8D5B6BF}"/>
                </a:ext>
              </a:extLst>
            </p:cNvPr>
            <p:cNvSpPr txBox="1"/>
            <p:nvPr/>
          </p:nvSpPr>
          <p:spPr>
            <a:xfrm>
              <a:off x="5996908" y="4730382"/>
              <a:ext cx="35175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i="1" dirty="0">
                  <a:latin typeface="Calibri"/>
                  <a:cs typeface="Calibri"/>
                </a:rPr>
                <a:t>* Экономический эффект заказчика</a:t>
              </a: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47C31E3A-467D-B443-B80C-5D97B9B59335}"/>
                </a:ext>
              </a:extLst>
            </p:cNvPr>
            <p:cNvSpPr/>
            <p:nvPr/>
          </p:nvSpPr>
          <p:spPr>
            <a:xfrm>
              <a:off x="298501" y="1320683"/>
              <a:ext cx="3751709" cy="14354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b="1" dirty="0">
                  <a:latin typeface="Raleway" panose="020B0604020202020204" charset="-52"/>
                  <a:cs typeface="Arial"/>
                </a:rPr>
                <a:t>Обновление старого </a:t>
              </a:r>
              <a:r>
                <a:rPr lang="ru-RU" sz="1400" b="1" dirty="0" err="1">
                  <a:latin typeface="Raleway" panose="020B0604020202020204" charset="-52"/>
                  <a:cs typeface="Arial"/>
                </a:rPr>
                <a:t>ресурсонеэффективного</a:t>
              </a:r>
              <a:r>
                <a:rPr lang="ru-RU" sz="1400" b="1" dirty="0">
                  <a:latin typeface="Raleway" panose="020B0604020202020204" charset="-52"/>
                  <a:cs typeface="Arial"/>
                </a:rPr>
                <a:t> фонда оборудования за счет средств привлеченных исполнителем</a:t>
              </a:r>
              <a:endParaRPr lang="en-US" sz="1400" b="1" dirty="0">
                <a:latin typeface="Raleway" panose="020B0604020202020204" charset="-52"/>
                <a:cs typeface="Arial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b="1" dirty="0">
                  <a:latin typeface="Raleway" panose="020B0604020202020204" charset="-52"/>
                  <a:cs typeface="Arial"/>
                </a:rPr>
                <a:t>Наладка производственных (хозяйственных) процессов заказчика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b="1" dirty="0">
                  <a:latin typeface="Raleway" panose="020B0604020202020204" charset="-52"/>
                  <a:cs typeface="Arial"/>
                </a:rPr>
                <a:t>Обучение и мотивация к энергосбережению обслуживающего персонала</a:t>
              </a:r>
              <a:endParaRPr lang="en-US" sz="1400" b="1" dirty="0">
                <a:latin typeface="Raleway" panose="020B0604020202020204" charset="-52"/>
                <a:cs typeface="Arial"/>
              </a:endParaRP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2FB61E30-4C6A-B249-94EF-8137E04FBEEA}"/>
                </a:ext>
              </a:extLst>
            </p:cNvPr>
            <p:cNvSpPr/>
            <p:nvPr/>
          </p:nvSpPr>
          <p:spPr>
            <a:xfrm>
              <a:off x="4927759" y="1320683"/>
              <a:ext cx="3850467" cy="14354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Сокращение расходов на оплату энергетических ресурсов и воды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Сокращение эксплуатационных расходов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Повышение эффективности использования энергетических ресурсов</a:t>
              </a:r>
            </a:p>
            <a:p>
              <a:pPr marL="171450" lvl="2" indent="-171450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Достижение необходимой экономии берет на себя специализированная </a:t>
              </a:r>
              <a:r>
                <a:rPr lang="ru-RU" sz="1400" b="1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энергосервисная</a:t>
              </a:r>
              <a:r>
                <a:rPr lang="ru-RU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компания</a:t>
              </a:r>
            </a:p>
          </p:txBody>
        </p:sp>
        <p:sp>
          <p:nvSpPr>
            <p:cNvPr id="48" name="Стрелка вправо 47">
              <a:extLst>
                <a:ext uri="{FF2B5EF4-FFF2-40B4-BE49-F238E27FC236}">
                  <a16:creationId xmlns:a16="http://schemas.microsoft.com/office/drawing/2014/main" id="{FF16F284-C006-1946-A172-52959C4004BF}"/>
                </a:ext>
              </a:extLst>
            </p:cNvPr>
            <p:cNvSpPr/>
            <p:nvPr/>
          </p:nvSpPr>
          <p:spPr bwMode="auto">
            <a:xfrm>
              <a:off x="4149945" y="1863619"/>
              <a:ext cx="661668" cy="360126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5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Основные направления осуществления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err="1">
                <a:solidFill>
                  <a:schemeClr val="bg1"/>
                </a:solidFill>
              </a:rPr>
              <a:t>энергосервисной</a:t>
            </a:r>
            <a:r>
              <a:rPr lang="ru-RU" sz="2400" b="1" dirty="0">
                <a:solidFill>
                  <a:schemeClr val="bg1"/>
                </a:solidFill>
              </a:rPr>
              <a:t> деятельности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в России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3</a:t>
            </a:fld>
            <a:endParaRPr lang="ru-RU" alt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4369D6F-EF62-2640-818C-E42040ED92DD}"/>
              </a:ext>
            </a:extLst>
          </p:cNvPr>
          <p:cNvGrpSpPr/>
          <p:nvPr/>
        </p:nvGrpSpPr>
        <p:grpSpPr>
          <a:xfrm>
            <a:off x="233841" y="1450053"/>
            <a:ext cx="8575745" cy="4697220"/>
            <a:chOff x="233841" y="1031009"/>
            <a:chExt cx="8655347" cy="5586763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75916F2B-8809-A64A-9996-C799124EC484}"/>
                </a:ext>
              </a:extLst>
            </p:cNvPr>
            <p:cNvSpPr/>
            <p:nvPr/>
          </p:nvSpPr>
          <p:spPr>
            <a:xfrm>
              <a:off x="233841" y="2374360"/>
              <a:ext cx="8655347" cy="4243412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5594F56B-C1EF-D347-B62D-E3C9C4DFCC6F}"/>
                </a:ext>
              </a:extLst>
            </p:cNvPr>
            <p:cNvGrpSpPr/>
            <p:nvPr/>
          </p:nvGrpSpPr>
          <p:grpSpPr>
            <a:xfrm>
              <a:off x="461963" y="1031009"/>
              <a:ext cx="8427225" cy="1343351"/>
              <a:chOff x="461963" y="2919413"/>
              <a:chExt cx="10020300" cy="1343351"/>
            </a:xfrm>
          </p:grpSpPr>
          <p:sp>
            <p:nvSpPr>
              <p:cNvPr id="26" name="Rectangle 10">
                <a:extLst>
                  <a:ext uri="{FF2B5EF4-FFF2-40B4-BE49-F238E27FC236}">
                    <a16:creationId xmlns:a16="http://schemas.microsoft.com/office/drawing/2014/main" id="{9BA9B898-9142-FA40-A00B-F75F4B2AE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963" y="2919413"/>
                <a:ext cx="1820820" cy="8429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02409" tIns="51204" rIns="102409" bIns="51204" anchor="ctr"/>
              <a:lstStyle/>
              <a:p>
                <a:pPr algn="ctr"/>
                <a: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  <a:t>Государственный </a:t>
                </a:r>
                <a:b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  <a:t>и муниципальный секторы</a:t>
                </a:r>
              </a:p>
            </p:txBody>
          </p:sp>
          <p:sp>
            <p:nvSpPr>
              <p:cNvPr id="27" name="Rectangle 10">
                <a:extLst>
                  <a:ext uri="{FF2B5EF4-FFF2-40B4-BE49-F238E27FC236}">
                    <a16:creationId xmlns:a16="http://schemas.microsoft.com/office/drawing/2014/main" id="{37422635-4BD2-1848-8397-E4C2294BC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7675" y="2919413"/>
                <a:ext cx="1852613" cy="8429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02409" tIns="51204" rIns="102409" bIns="51204" anchor="ctr"/>
              <a:lstStyle/>
              <a:p>
                <a:pPr algn="ctr"/>
                <a: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  <a:t>Коммунальное хозяйство, малая энергетика</a:t>
                </a:r>
              </a:p>
            </p:txBody>
          </p:sp>
          <p:sp>
            <p:nvSpPr>
              <p:cNvPr id="28" name="Rectangle 10">
                <a:extLst>
                  <a:ext uri="{FF2B5EF4-FFF2-40B4-BE49-F238E27FC236}">
                    <a16:creationId xmlns:a16="http://schemas.microsoft.com/office/drawing/2014/main" id="{43407E97-E944-2442-85CE-95D388192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4975" y="2919413"/>
                <a:ext cx="1851025" cy="8429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02409" tIns="51204" rIns="102409" bIns="51204" anchor="ctr"/>
              <a:lstStyle/>
              <a:p>
                <a:pPr algn="ctr"/>
                <a: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  <a:t>Многоквартирные дома</a:t>
                </a:r>
              </a:p>
            </p:txBody>
          </p:sp>
          <p:sp>
            <p:nvSpPr>
              <p:cNvPr id="29" name="Rectangle 10">
                <a:extLst>
                  <a:ext uri="{FF2B5EF4-FFF2-40B4-BE49-F238E27FC236}">
                    <a16:creationId xmlns:a16="http://schemas.microsoft.com/office/drawing/2014/main" id="{E0FADA9C-1E2B-6041-9A1F-6F593CD49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6550" y="2919413"/>
                <a:ext cx="2525713" cy="8429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02409" tIns="51204" rIns="102409" bIns="51204" anchor="ctr"/>
              <a:lstStyle/>
              <a:p>
                <a:pPr algn="ctr"/>
                <a:r>
                  <a:rPr lang="ru-RU" sz="1200" b="1" dirty="0">
                    <a:solidFill>
                      <a:schemeClr val="tx1"/>
                    </a:solidFill>
                    <a:latin typeface="Calibri" pitchFamily="34" charset="0"/>
                  </a:rPr>
                  <a:t>Промышленность, большая энергетика, транспорт</a:t>
                </a:r>
              </a:p>
            </p:txBody>
          </p:sp>
          <p:sp>
            <p:nvSpPr>
              <p:cNvPr id="30" name="Стрелка вниз 29">
                <a:extLst>
                  <a:ext uri="{FF2B5EF4-FFF2-40B4-BE49-F238E27FC236}">
                    <a16:creationId xmlns:a16="http://schemas.microsoft.com/office/drawing/2014/main" id="{478B1600-CE2F-3648-A682-8206D2321E41}"/>
                  </a:ext>
                </a:extLst>
              </p:cNvPr>
              <p:cNvSpPr/>
              <p:nvPr/>
            </p:nvSpPr>
            <p:spPr>
              <a:xfrm>
                <a:off x="1051867" y="3867720"/>
                <a:ext cx="420984" cy="395044"/>
              </a:xfrm>
              <a:prstGeom prst="downArrow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 lIns="102409" tIns="51204" rIns="102409" bIns="51204" anchor="ctr"/>
              <a:lstStyle/>
              <a:p>
                <a:pPr algn="ctr">
                  <a:defRPr/>
                </a:pPr>
                <a:endParaRPr lang="ru-RU"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1" name="Стрелка вниз 30">
                <a:extLst>
                  <a:ext uri="{FF2B5EF4-FFF2-40B4-BE49-F238E27FC236}">
                    <a16:creationId xmlns:a16="http://schemas.microsoft.com/office/drawing/2014/main" id="{6DA5A21D-BB9D-CC42-9EA2-89B2BAF3932D}"/>
                  </a:ext>
                </a:extLst>
              </p:cNvPr>
              <p:cNvSpPr/>
              <p:nvPr/>
            </p:nvSpPr>
            <p:spPr>
              <a:xfrm>
                <a:off x="3746166" y="3867720"/>
                <a:ext cx="420984" cy="395044"/>
              </a:xfrm>
              <a:prstGeom prst="downArrow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 lIns="102409" tIns="51204" rIns="102409" bIns="51204" anchor="ctr"/>
              <a:lstStyle/>
              <a:p>
                <a:pPr algn="ctr">
                  <a:defRPr/>
                </a:pPr>
                <a:endParaRPr lang="ru-RU"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2" name="Стрелка вниз 31">
                <a:extLst>
                  <a:ext uri="{FF2B5EF4-FFF2-40B4-BE49-F238E27FC236}">
                    <a16:creationId xmlns:a16="http://schemas.microsoft.com/office/drawing/2014/main" id="{D1AE6CA0-5E67-614A-9BA3-A81F956C0A8C}"/>
                  </a:ext>
                </a:extLst>
              </p:cNvPr>
              <p:cNvSpPr/>
              <p:nvPr/>
            </p:nvSpPr>
            <p:spPr>
              <a:xfrm>
                <a:off x="6187875" y="3867720"/>
                <a:ext cx="420984" cy="395044"/>
              </a:xfrm>
              <a:prstGeom prst="downArrow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 lIns="102409" tIns="51204" rIns="102409" bIns="51204" anchor="ctr"/>
              <a:lstStyle/>
              <a:p>
                <a:pPr algn="ctr">
                  <a:defRPr/>
                </a:pPr>
                <a:endParaRPr lang="ru-RU"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" name="Стрелка вниз 32">
                <a:extLst>
                  <a:ext uri="{FF2B5EF4-FFF2-40B4-BE49-F238E27FC236}">
                    <a16:creationId xmlns:a16="http://schemas.microsoft.com/office/drawing/2014/main" id="{99DA43ED-6032-534F-81EA-B5467F3A84AF}"/>
                  </a:ext>
                </a:extLst>
              </p:cNvPr>
              <p:cNvSpPr/>
              <p:nvPr/>
            </p:nvSpPr>
            <p:spPr>
              <a:xfrm>
                <a:off x="9050568" y="3867720"/>
                <a:ext cx="420984" cy="395044"/>
              </a:xfrm>
              <a:prstGeom prst="downArrow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 lIns="102409" tIns="51204" rIns="102409" bIns="51204" anchor="ctr"/>
              <a:lstStyle/>
              <a:p>
                <a:pPr algn="ctr">
                  <a:defRPr/>
                </a:pPr>
                <a:endParaRPr lang="ru-RU" sz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89D4563B-1662-844F-846D-880D01714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3" y="2503621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Уличное освещение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45A5766B-4BC5-AB43-8D99-CEEBD5953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3" y="329631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Внутренне освещение зданий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4189CE-1CD4-C348-A692-C756990E0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3" y="4100670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Системы отопления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F7779BF7-F0B7-414D-870E-24AFE69D7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574234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 err="1">
                  <a:solidFill>
                    <a:schemeClr val="tx1"/>
                  </a:solidFill>
                  <a:latin typeface="Calibri" pitchFamily="34" charset="0"/>
                </a:rPr>
                <a:t>Водосбережение</a:t>
              </a:r>
              <a:endParaRPr lang="ru-RU" sz="12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E7798918-7015-6A4B-8111-4E2EFD6C1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521" y="2503621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Насосное оборудование</a:t>
              </a:r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67E61EE-1969-5A44-AAA1-5D3CD304C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521" y="329631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Возобновляемая энергетика</a:t>
              </a: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6F9727C8-E64F-9E4C-9E93-AD56F18FA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521" y="4100670"/>
              <a:ext cx="1416553" cy="14904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Переход на использование альтернативных видов топлива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79582EC0-EF3C-2A40-A70F-A7D6F2263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459" y="2503621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Системы освещения зданий</a:t>
              </a: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D18DA7F0-16A9-DD42-BBC7-344B1ED21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459" y="329631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Системы отопления</a:t>
              </a: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262992F7-EAA9-1A45-8816-65CFDD6F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5533" y="2503621"/>
              <a:ext cx="1416553" cy="10711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Насосное оборудование, компрессоры, технологии</a:t>
              </a:r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ED14D4D9-FFC4-924E-AFC7-DF34433C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3307" y="3758844"/>
              <a:ext cx="1416553" cy="6569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Модернизация эл. сетей и снижение потерь</a:t>
              </a:r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10ADF999-9926-944A-8C2C-F5C0CCB43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3307" y="4599887"/>
              <a:ext cx="1416553" cy="9449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Модернизация источников электро- и теплоснабжения</a:t>
              </a:r>
            </a:p>
          </p:txBody>
        </p:sp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6DCDE562-7D9F-ED44-9F41-9C0470107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4923479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Вентиляция и </a:t>
              </a:r>
              <a:r>
                <a:rPr lang="ru-RU" sz="1200" b="1" dirty="0" err="1">
                  <a:solidFill>
                    <a:schemeClr val="tx1"/>
                  </a:solidFill>
                  <a:latin typeface="Calibri" pitchFamily="34" charset="0"/>
                </a:rPr>
                <a:t>кондициониро-вание</a:t>
              </a:r>
              <a:endParaRPr lang="ru-RU" sz="12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8409FE9E-84E5-7C41-A304-2744093DA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5533" y="574234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Возобновляемая энергетика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74EED2E6-9670-4544-84F2-2C9379C49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521" y="5742344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 err="1">
                  <a:solidFill>
                    <a:schemeClr val="tx1"/>
                  </a:solidFill>
                  <a:latin typeface="Calibri" pitchFamily="34" charset="0"/>
                </a:rPr>
                <a:t>Водосбережение</a:t>
              </a:r>
              <a:endParaRPr lang="ru-RU" sz="12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07F09FCF-A88C-F044-BEE5-28E591A38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459" y="4100670"/>
              <a:ext cx="1416553" cy="6569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2409" tIns="51204" rIns="102409" bIns="51204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alibri" pitchFamily="34" charset="0"/>
                </a:rPr>
                <a:t>Узлы учета и регулирования </a:t>
              </a: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4CE14BA5-1F77-1E49-A9B7-C963480A6AA4}"/>
                </a:ext>
              </a:extLst>
            </p:cNvPr>
            <p:cNvSpPr/>
            <p:nvPr/>
          </p:nvSpPr>
          <p:spPr>
            <a:xfrm>
              <a:off x="4327631" y="4923409"/>
              <a:ext cx="2506350" cy="1572167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Реализация комплексных </a:t>
              </a:r>
              <a:br>
                <a:rPr lang="ru-RU" sz="1500" dirty="0"/>
              </a:br>
              <a:r>
                <a:rPr lang="ru-RU" sz="1500" dirty="0"/>
                <a:t>проектов в городах, </a:t>
              </a:r>
              <a:br>
                <a:rPr lang="ru-RU" sz="1500" dirty="0"/>
              </a:br>
              <a:r>
                <a:rPr lang="ru-RU" sz="1500" dirty="0"/>
                <a:t>включая проекты</a:t>
              </a:r>
              <a:br>
                <a:rPr lang="ru-RU" sz="1500" dirty="0"/>
              </a:br>
              <a:r>
                <a:rPr lang="ru-RU" sz="1500" dirty="0"/>
                <a:t> «Умный город»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63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Основные особенности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энергосервисного</a:t>
            </a:r>
            <a:r>
              <a:rPr lang="ru-RU" sz="2400" b="1" dirty="0">
                <a:solidFill>
                  <a:schemeClr val="bg1"/>
                </a:solidFill>
              </a:rPr>
              <a:t> рынка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в России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4</a:t>
            </a:fld>
            <a:endParaRPr lang="ru-RU" alt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7A41C9-917E-724C-A1CB-5265FE4E712F}"/>
              </a:ext>
            </a:extLst>
          </p:cNvPr>
          <p:cNvSpPr txBox="1"/>
          <p:nvPr/>
        </p:nvSpPr>
        <p:spPr>
          <a:xfrm>
            <a:off x="282539" y="1387439"/>
            <a:ext cx="857892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Развитие</a:t>
            </a:r>
            <a:r>
              <a:rPr lang="ru-RU" dirty="0"/>
              <a:t> нормативной правовой базы осуществлялось с ориентацией </a:t>
            </a:r>
            <a:br>
              <a:rPr lang="ru-RU" dirty="0"/>
            </a:br>
            <a:r>
              <a:rPr lang="ru-RU" dirty="0"/>
              <a:t>на конкурентный рынок в отсутствии фаворитов.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Попытка</a:t>
            </a:r>
            <a:r>
              <a:rPr lang="ru-RU" dirty="0"/>
              <a:t> создания федеральной Супер-ЭСКО для работы на федеральных предприятиях и в федеральной бюджетной сферой оказалась не эффективной.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Попытка</a:t>
            </a:r>
            <a:r>
              <a:rPr lang="ru-RU" dirty="0"/>
              <a:t> создания специализированного финансового института для обеспечения доступа к заемному финансирования ЭСКО не была реализована.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Рынок</a:t>
            </a:r>
            <a:r>
              <a:rPr lang="ru-RU" dirty="0"/>
              <a:t> энергосервиса развивался стихийно, нарабатывая опыт и практику. Драйвером рынка выступил бюджетный сектор.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Крупные</a:t>
            </a:r>
            <a:r>
              <a:rPr lang="ru-RU" dirty="0"/>
              <a:t> зарубежные производители, ЭСКО с международным именем, дочерние структуры банков и сетевых организаций либо сошли с дистанции, либо переориентировались на промышленность.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На рынке </a:t>
            </a:r>
            <a:r>
              <a:rPr lang="ru-RU" dirty="0"/>
              <a:t>работают как частные, так и государственные ЭСКО. Последние в объеме рынка доминируют.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Важную</a:t>
            </a:r>
            <a:r>
              <a:rPr lang="ru-RU" dirty="0"/>
              <a:t> роль на рынке играют телекоммуникационные и энергетические компании и их дочерние компании. Ряд из них стали Супер-ЭСКО.</a:t>
            </a:r>
          </a:p>
        </p:txBody>
      </p:sp>
    </p:spTree>
    <p:extLst>
      <p:ext uri="{BB962C8B-B14F-4D97-AF65-F5344CB8AC3E}">
        <p14:creationId xmlns:p14="http://schemas.microsoft.com/office/powerpoint/2010/main" val="869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Количество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энергосервисных</a:t>
            </a:r>
            <a:r>
              <a:rPr lang="ru-RU" sz="2400" b="1" dirty="0">
                <a:solidFill>
                  <a:schemeClr val="bg1"/>
                </a:solidFill>
              </a:rPr>
              <a:t> контрактов,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заключенных в соответствии с 44-ФЗ и 223-ФЗ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5</a:t>
            </a:fld>
            <a:endParaRPr lang="ru-RU" alt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D97C84C-360F-B648-BBEA-9337FB68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12341"/>
              </p:ext>
            </p:extLst>
          </p:nvPr>
        </p:nvGraphicFramePr>
        <p:xfrm>
          <a:off x="402619" y="2028825"/>
          <a:ext cx="8284179" cy="1455966"/>
        </p:xfrm>
        <a:graphic>
          <a:graphicData uri="http://schemas.openxmlformats.org/drawingml/2006/table">
            <a:tbl>
              <a:tblPr firstRow="1" lastRow="1" bandRow="1" bandCol="1">
                <a:tableStyleId>{F5AB1C69-6EDB-4FF4-983F-18BD219EF322}</a:tableStyleId>
              </a:tblPr>
              <a:tblGrid>
                <a:gridCol w="408709">
                  <a:extLst>
                    <a:ext uri="{9D8B030D-6E8A-4147-A177-3AD203B41FA5}">
                      <a16:colId xmlns:a16="http://schemas.microsoft.com/office/drawing/2014/main" val="766306681"/>
                    </a:ext>
                  </a:extLst>
                </a:gridCol>
                <a:gridCol w="2860735">
                  <a:extLst>
                    <a:ext uri="{9D8B030D-6E8A-4147-A177-3AD203B41FA5}">
                      <a16:colId xmlns:a16="http://schemas.microsoft.com/office/drawing/2014/main" val="2374063767"/>
                    </a:ext>
                  </a:extLst>
                </a:gridCol>
                <a:gridCol w="741855">
                  <a:extLst>
                    <a:ext uri="{9D8B030D-6E8A-4147-A177-3AD203B41FA5}">
                      <a16:colId xmlns:a16="http://schemas.microsoft.com/office/drawing/2014/main" val="3393864031"/>
                    </a:ext>
                  </a:extLst>
                </a:gridCol>
                <a:gridCol w="854576">
                  <a:extLst>
                    <a:ext uri="{9D8B030D-6E8A-4147-A177-3AD203B41FA5}">
                      <a16:colId xmlns:a16="http://schemas.microsoft.com/office/drawing/2014/main" val="1941664047"/>
                    </a:ext>
                  </a:extLst>
                </a:gridCol>
                <a:gridCol w="854576">
                  <a:extLst>
                    <a:ext uri="{9D8B030D-6E8A-4147-A177-3AD203B41FA5}">
                      <a16:colId xmlns:a16="http://schemas.microsoft.com/office/drawing/2014/main" val="3687759703"/>
                    </a:ext>
                  </a:extLst>
                </a:gridCol>
                <a:gridCol w="854576">
                  <a:extLst>
                    <a:ext uri="{9D8B030D-6E8A-4147-A177-3AD203B41FA5}">
                      <a16:colId xmlns:a16="http://schemas.microsoft.com/office/drawing/2014/main" val="3007694240"/>
                    </a:ext>
                  </a:extLst>
                </a:gridCol>
                <a:gridCol w="854576">
                  <a:extLst>
                    <a:ext uri="{9D8B030D-6E8A-4147-A177-3AD203B41FA5}">
                      <a16:colId xmlns:a16="http://schemas.microsoft.com/office/drawing/2014/main" val="3031982598"/>
                    </a:ext>
                  </a:extLst>
                </a:gridCol>
                <a:gridCol w="854576">
                  <a:extLst>
                    <a:ext uri="{9D8B030D-6E8A-4147-A177-3AD203B41FA5}">
                      <a16:colId xmlns:a16="http://schemas.microsoft.com/office/drawing/2014/main" val="248035560"/>
                    </a:ext>
                  </a:extLst>
                </a:gridCol>
              </a:tblGrid>
              <a:tr h="34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№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Показатель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2016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2017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2018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2019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2345" marR="623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8745" algn="l"/>
                          <a:tab pos="368300" algn="ctr"/>
                        </a:tabLst>
                      </a:pPr>
                      <a:r>
                        <a:rPr lang="ru-RU" sz="1200" spc="-30">
                          <a:effectLst/>
                        </a:rPr>
                        <a:t>		ИТОГО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 anchor="ctr"/>
                </a:tc>
                <a:extLst>
                  <a:ext uri="{0D108BD9-81ED-4DB2-BD59-A6C34878D82A}">
                    <a16:rowId xmlns:a16="http://schemas.microsoft.com/office/drawing/2014/main" val="2043137535"/>
                  </a:ext>
                </a:extLst>
              </a:tr>
              <a:tr h="405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 dirty="0">
                          <a:effectLst/>
                        </a:rPr>
                        <a:t>Суммарная стоимость контрактов, млн руб.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5 591,1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4 574,5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5 778,9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 dirty="0">
                          <a:effectLst/>
                        </a:rPr>
                        <a:t>4 917,1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583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2159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spc="-30" dirty="0">
                          <a:effectLst/>
                        </a:rPr>
                        <a:t>24 444</a:t>
                      </a:r>
                      <a:r>
                        <a:rPr lang="ru-RU" sz="1200" spc="-30" dirty="0">
                          <a:effectLst/>
                        </a:rPr>
                        <a:t>,6</a:t>
                      </a:r>
                      <a:r>
                        <a:rPr lang="en-US" sz="1200" spc="-30" dirty="0">
                          <a:effectLst/>
                        </a:rPr>
                        <a:t>*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extLst>
                  <a:ext uri="{0D108BD9-81ED-4DB2-BD59-A6C34878D82A}">
                    <a16:rowId xmlns:a16="http://schemas.microsoft.com/office/drawing/2014/main" val="765819161"/>
                  </a:ext>
                </a:extLst>
              </a:tr>
              <a:tr h="34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ЭСКО, млн руб.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5 020,8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4 087,8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5 180,3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4 486,4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3 269,2*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2159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spc="-30" dirty="0">
                          <a:effectLst/>
                        </a:rPr>
                        <a:t>22 044</a:t>
                      </a:r>
                      <a:r>
                        <a:rPr lang="ru-RU" sz="1200" spc="-30" dirty="0">
                          <a:effectLst/>
                        </a:rPr>
                        <a:t>,</a:t>
                      </a:r>
                      <a:r>
                        <a:rPr lang="en-US" sz="1200" spc="-30" dirty="0">
                          <a:effectLst/>
                        </a:rPr>
                        <a:t>5*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extLst>
                  <a:ext uri="{0D108BD9-81ED-4DB2-BD59-A6C34878D82A}">
                    <a16:rowId xmlns:a16="http://schemas.microsoft.com/office/drawing/2014/main" val="1290197668"/>
                  </a:ext>
                </a:extLst>
              </a:tr>
              <a:tr h="362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Количество контрактов, ед.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673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>
                          <a:effectLst/>
                        </a:rPr>
                        <a:t>473</a:t>
                      </a:r>
                      <a:endParaRPr lang="ru-RU" sz="13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 dirty="0">
                          <a:effectLst/>
                        </a:rPr>
                        <a:t>720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 dirty="0">
                          <a:effectLst/>
                        </a:rPr>
                        <a:t>648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107950" algn="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484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2345" marR="62345" marT="0" marB="0"/>
                </a:tc>
                <a:tc>
                  <a:txBody>
                    <a:bodyPr/>
                    <a:lstStyle/>
                    <a:p>
                      <a:pPr marL="36195" marR="2159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spc="-30" dirty="0">
                          <a:effectLst/>
                        </a:rPr>
                        <a:t>2 </a:t>
                      </a:r>
                      <a:r>
                        <a:rPr lang="en-US" sz="1200" spc="-30" dirty="0">
                          <a:effectLst/>
                        </a:rPr>
                        <a:t>998*</a:t>
                      </a:r>
                      <a:endParaRPr lang="ru-RU" sz="13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345" marR="62345" marT="0" marB="0"/>
                </a:tc>
                <a:extLst>
                  <a:ext uri="{0D108BD9-81ED-4DB2-BD59-A6C34878D82A}">
                    <a16:rowId xmlns:a16="http://schemas.microsoft.com/office/drawing/2014/main" val="307419866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186ED8FA-293A-2247-BC0B-2C078A6D7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7923"/>
            <a:ext cx="8412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9063" algn="l"/>
                <a:tab pos="3683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063" algn="l"/>
                <a:tab pos="368300" algn="ctr"/>
              </a:tabLs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Динамика ключевых показателей рынка энергосервиса, контракты стоимостью менее 100 млн руб., 2016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–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гг.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DF76A7E-ABF7-6E4A-9E07-20ABAE2A0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931592"/>
              </p:ext>
            </p:extLst>
          </p:nvPr>
        </p:nvGraphicFramePr>
        <p:xfrm>
          <a:off x="402621" y="4400550"/>
          <a:ext cx="8284177" cy="1581149"/>
        </p:xfrm>
        <a:graphic>
          <a:graphicData uri="http://schemas.openxmlformats.org/drawingml/2006/table">
            <a:tbl>
              <a:tblPr firstRow="1" lastRow="1" bandRow="1" bandCol="1">
                <a:tableStyleId>{F5AB1C69-6EDB-4FF4-983F-18BD219EF322}</a:tableStyleId>
              </a:tblPr>
              <a:tblGrid>
                <a:gridCol w="327591">
                  <a:extLst>
                    <a:ext uri="{9D8B030D-6E8A-4147-A177-3AD203B41FA5}">
                      <a16:colId xmlns:a16="http://schemas.microsoft.com/office/drawing/2014/main" val="4264635237"/>
                    </a:ext>
                  </a:extLst>
                </a:gridCol>
                <a:gridCol w="2948740">
                  <a:extLst>
                    <a:ext uri="{9D8B030D-6E8A-4147-A177-3AD203B41FA5}">
                      <a16:colId xmlns:a16="http://schemas.microsoft.com/office/drawing/2014/main" val="2086391068"/>
                    </a:ext>
                  </a:extLst>
                </a:gridCol>
                <a:gridCol w="744757">
                  <a:extLst>
                    <a:ext uri="{9D8B030D-6E8A-4147-A177-3AD203B41FA5}">
                      <a16:colId xmlns:a16="http://schemas.microsoft.com/office/drawing/2014/main" val="4213190790"/>
                    </a:ext>
                  </a:extLst>
                </a:gridCol>
                <a:gridCol w="847482">
                  <a:extLst>
                    <a:ext uri="{9D8B030D-6E8A-4147-A177-3AD203B41FA5}">
                      <a16:colId xmlns:a16="http://schemas.microsoft.com/office/drawing/2014/main" val="3595028180"/>
                    </a:ext>
                  </a:extLst>
                </a:gridCol>
                <a:gridCol w="864603">
                  <a:extLst>
                    <a:ext uri="{9D8B030D-6E8A-4147-A177-3AD203B41FA5}">
                      <a16:colId xmlns:a16="http://schemas.microsoft.com/office/drawing/2014/main" val="1391565105"/>
                    </a:ext>
                  </a:extLst>
                </a:gridCol>
                <a:gridCol w="838921">
                  <a:extLst>
                    <a:ext uri="{9D8B030D-6E8A-4147-A177-3AD203B41FA5}">
                      <a16:colId xmlns:a16="http://schemas.microsoft.com/office/drawing/2014/main" val="286317475"/>
                    </a:ext>
                  </a:extLst>
                </a:gridCol>
                <a:gridCol w="838921">
                  <a:extLst>
                    <a:ext uri="{9D8B030D-6E8A-4147-A177-3AD203B41FA5}">
                      <a16:colId xmlns:a16="http://schemas.microsoft.com/office/drawing/2014/main" val="2845106208"/>
                    </a:ext>
                  </a:extLst>
                </a:gridCol>
                <a:gridCol w="873162">
                  <a:extLst>
                    <a:ext uri="{9D8B030D-6E8A-4147-A177-3AD203B41FA5}">
                      <a16:colId xmlns:a16="http://schemas.microsoft.com/office/drawing/2014/main" val="2322407698"/>
                    </a:ext>
                  </a:extLst>
                </a:gridCol>
              </a:tblGrid>
              <a:tr h="511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Показатель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2016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2017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2018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 dirty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2779" marR="6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 anchor="ctr"/>
                </a:tc>
                <a:extLst>
                  <a:ext uri="{0D108BD9-81ED-4DB2-BD59-A6C34878D82A}">
                    <a16:rowId xmlns:a16="http://schemas.microsoft.com/office/drawing/2014/main" val="2907049498"/>
                  </a:ext>
                </a:extLst>
              </a:tr>
              <a:tr h="356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Суммарная стоимость контрактов, млн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2 830,5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12 910,4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38 358,1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12 487,7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117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spc="-30" dirty="0">
                          <a:effectLst/>
                        </a:rPr>
                        <a:t>74 703</a:t>
                      </a:r>
                      <a:r>
                        <a:rPr lang="ru-RU" sz="1200" spc="-30" dirty="0">
                          <a:effectLst/>
                        </a:rPr>
                        <a:t>,7</a:t>
                      </a:r>
                      <a:r>
                        <a:rPr lang="en-US" sz="1200" spc="-3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extLst>
                  <a:ext uri="{0D108BD9-81ED-4DB2-BD59-A6C34878D82A}">
                    <a16:rowId xmlns:a16="http://schemas.microsoft.com/office/drawing/2014/main" val="2640508964"/>
                  </a:ext>
                </a:extLst>
              </a:tr>
              <a:tr h="356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</a:rPr>
                        <a:t>Процент ЭСКО, млн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2 366,3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11 542,1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33 830,2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11 546,5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7 505*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spc="-30" dirty="0">
                          <a:effectLst/>
                        </a:rPr>
                        <a:t>66 790,1*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extLst>
                  <a:ext uri="{0D108BD9-81ED-4DB2-BD59-A6C34878D82A}">
                    <a16:rowId xmlns:a16="http://schemas.microsoft.com/office/drawing/2014/main" val="4112194386"/>
                  </a:ext>
                </a:extLst>
              </a:tr>
              <a:tr h="356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</a:rPr>
                        <a:t>Количество контрактов, ед.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57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tc>
                  <a:txBody>
                    <a:bodyPr/>
                    <a:lstStyle/>
                    <a:p>
                      <a:pPr marL="36195" marR="10795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spc="-30" dirty="0">
                          <a:effectLst/>
                        </a:rPr>
                        <a:t>1</a:t>
                      </a:r>
                      <a:r>
                        <a:rPr lang="en-US" sz="1200" spc="-30" dirty="0">
                          <a:effectLst/>
                        </a:rPr>
                        <a:t>3</a:t>
                      </a:r>
                      <a:r>
                        <a:rPr lang="ru-RU" sz="1200" spc="-30" dirty="0">
                          <a:effectLst/>
                        </a:rPr>
                        <a:t>0</a:t>
                      </a:r>
                      <a:r>
                        <a:rPr lang="en-US" sz="1200" spc="-3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79" marR="62779" marT="0" marB="0"/>
                </a:tc>
                <a:extLst>
                  <a:ext uri="{0D108BD9-81ED-4DB2-BD59-A6C34878D82A}">
                    <a16:rowId xmlns:a16="http://schemas.microsoft.com/office/drawing/2014/main" val="2224333242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65EF0528-1F1E-034A-AAD2-CE6A868D5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619" y="3672118"/>
            <a:ext cx="7608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Динамика ключевых показателей рынка энергосервиса, контракты стоимостью более 100 млн руб., 2016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–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гг.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78DD5C-4712-EC40-936E-5667C6612B65}"/>
              </a:ext>
            </a:extLst>
          </p:cNvPr>
          <p:cNvSpPr txBox="1"/>
          <p:nvPr/>
        </p:nvSpPr>
        <p:spPr>
          <a:xfrm>
            <a:off x="611560" y="6101688"/>
            <a:ext cx="25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ru-RU" sz="1400" dirty="0"/>
              <a:t>предварительная статистика</a:t>
            </a:r>
          </a:p>
        </p:txBody>
      </p:sp>
    </p:spTree>
    <p:extLst>
      <p:ext uri="{BB962C8B-B14F-4D97-AF65-F5344CB8AC3E}">
        <p14:creationId xmlns:p14="http://schemas.microsoft.com/office/powerpoint/2010/main" val="214374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Нормативная правовая база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энергосервиса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в России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6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4196E65-A869-BB43-8779-E95E774F5B39}"/>
              </a:ext>
            </a:extLst>
          </p:cNvPr>
          <p:cNvSpPr/>
          <p:nvPr/>
        </p:nvSpPr>
        <p:spPr bwMode="auto">
          <a:xfrm>
            <a:off x="369448" y="1601361"/>
            <a:ext cx="1332957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Федеральный </a:t>
            </a:r>
          </a:p>
          <a:p>
            <a:pPr algn="ctr" eaLnBrk="1" hangingPunct="1"/>
            <a:r>
              <a:rPr lang="ru-RU" sz="1300" dirty="0"/>
              <a:t>Закон</a:t>
            </a:r>
          </a:p>
          <a:p>
            <a:pPr algn="ctr" eaLnBrk="1" hangingPunct="1"/>
            <a:r>
              <a:rPr lang="ru-RU" sz="1300" dirty="0"/>
              <a:t>от 23.11.2009 </a:t>
            </a:r>
          </a:p>
          <a:p>
            <a:pPr algn="ctr" eaLnBrk="1" hangingPunct="1"/>
            <a:r>
              <a:rPr lang="ru-RU" sz="1300" dirty="0"/>
              <a:t>№ 261-ФЗ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0C29AB-5994-BB4C-9685-80FB9915A01E}"/>
              </a:ext>
            </a:extLst>
          </p:cNvPr>
          <p:cNvSpPr/>
          <p:nvPr/>
        </p:nvSpPr>
        <p:spPr bwMode="auto">
          <a:xfrm>
            <a:off x="2448145" y="1601361"/>
            <a:ext cx="1296272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Федеральный </a:t>
            </a:r>
          </a:p>
          <a:p>
            <a:pPr algn="ctr" eaLnBrk="1" hangingPunct="1"/>
            <a:r>
              <a:rPr lang="ru-RU" sz="1300" dirty="0"/>
              <a:t>закон </a:t>
            </a:r>
          </a:p>
          <a:p>
            <a:pPr algn="ctr" eaLnBrk="1" hangingPunct="1"/>
            <a:r>
              <a:rPr lang="ru-RU" sz="1300" dirty="0"/>
              <a:t>от 05.04.2013</a:t>
            </a:r>
          </a:p>
          <a:p>
            <a:pPr algn="ctr" eaLnBrk="1" hangingPunct="1"/>
            <a:r>
              <a:rPr lang="ru-RU" sz="1300" dirty="0"/>
              <a:t>№ 44-ФЗ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8DA7687-A98F-1042-AABC-93746E6BF9A6}"/>
              </a:ext>
            </a:extLst>
          </p:cNvPr>
          <p:cNvSpPr/>
          <p:nvPr/>
        </p:nvSpPr>
        <p:spPr bwMode="auto">
          <a:xfrm>
            <a:off x="4292326" y="1601361"/>
            <a:ext cx="1188606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Бюджетный </a:t>
            </a:r>
          </a:p>
          <a:p>
            <a:pPr algn="ctr" eaLnBrk="1" hangingPunct="1"/>
            <a:r>
              <a:rPr lang="ru-RU" sz="1300" dirty="0"/>
              <a:t>кодекс </a:t>
            </a:r>
          </a:p>
          <a:p>
            <a:pPr algn="ctr" eaLnBrk="1" hangingPunct="1"/>
            <a:r>
              <a:rPr lang="ru-RU" sz="1300" dirty="0"/>
              <a:t>Российской </a:t>
            </a:r>
          </a:p>
          <a:p>
            <a:pPr algn="ctr" eaLnBrk="1" hangingPunct="1"/>
            <a:r>
              <a:rPr lang="ru-RU" sz="1300" dirty="0"/>
              <a:t>Федерации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D1B6861-66B4-3F47-8C53-E88C8883316A}"/>
              </a:ext>
            </a:extLst>
          </p:cNvPr>
          <p:cNvSpPr/>
          <p:nvPr/>
        </p:nvSpPr>
        <p:spPr bwMode="auto">
          <a:xfrm>
            <a:off x="6064332" y="1589134"/>
            <a:ext cx="1176376" cy="770336"/>
          </a:xfrm>
          <a:prstGeom prst="rect">
            <a:avLst/>
          </a:prstGeom>
          <a:ln>
            <a:prstDash val="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Жилищный </a:t>
            </a:r>
          </a:p>
          <a:p>
            <a:pPr algn="ctr" eaLnBrk="1" hangingPunct="1"/>
            <a:r>
              <a:rPr lang="ru-RU" sz="1300" dirty="0"/>
              <a:t>кодекс </a:t>
            </a:r>
          </a:p>
          <a:p>
            <a:pPr algn="ctr" eaLnBrk="1" hangingPunct="1"/>
            <a:r>
              <a:rPr lang="ru-RU" sz="1300" dirty="0"/>
              <a:t>Российской</a:t>
            </a:r>
          </a:p>
          <a:p>
            <a:pPr algn="ctr" eaLnBrk="1" hangingPunct="1"/>
            <a:r>
              <a:rPr lang="ru-RU" sz="1300" dirty="0"/>
              <a:t>Федерации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D1D6FFB-E2F2-AC4F-925A-1DD78BB20168}"/>
              </a:ext>
            </a:extLst>
          </p:cNvPr>
          <p:cNvSpPr/>
          <p:nvPr/>
        </p:nvSpPr>
        <p:spPr bwMode="auto">
          <a:xfrm>
            <a:off x="7596547" y="1589134"/>
            <a:ext cx="1368448" cy="1283892"/>
          </a:xfrm>
          <a:prstGeom prst="rect">
            <a:avLst/>
          </a:prstGeom>
          <a:ln>
            <a:prstDash val="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ФЗ в области </a:t>
            </a:r>
          </a:p>
          <a:p>
            <a:pPr algn="ctr" eaLnBrk="1" hangingPunct="1"/>
            <a:r>
              <a:rPr lang="ru-RU" sz="1300" dirty="0"/>
              <a:t>снабжения </a:t>
            </a:r>
          </a:p>
          <a:p>
            <a:pPr algn="ctr" eaLnBrk="1" hangingPunct="1"/>
            <a:r>
              <a:rPr lang="ru-RU" sz="1300" dirty="0"/>
              <a:t>отдельными </a:t>
            </a:r>
          </a:p>
          <a:p>
            <a:pPr algn="ctr" eaLnBrk="1" hangingPunct="1"/>
            <a:r>
              <a:rPr lang="ru-RU" sz="1300" dirty="0"/>
              <a:t>видами </a:t>
            </a:r>
          </a:p>
          <a:p>
            <a:pPr algn="ctr" eaLnBrk="1" hangingPunct="1"/>
            <a:r>
              <a:rPr lang="ru-RU" sz="1300" dirty="0"/>
              <a:t>энергетических </a:t>
            </a:r>
          </a:p>
          <a:p>
            <a:pPr algn="ctr" eaLnBrk="1" hangingPunct="1"/>
            <a:r>
              <a:rPr lang="ru-RU" sz="1300" dirty="0"/>
              <a:t>ресурсов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9302835-8DA6-2046-A660-24AE254B5CF4}"/>
              </a:ext>
            </a:extLst>
          </p:cNvPr>
          <p:cNvSpPr/>
          <p:nvPr/>
        </p:nvSpPr>
        <p:spPr bwMode="auto">
          <a:xfrm>
            <a:off x="2448146" y="4153098"/>
            <a:ext cx="1296271" cy="1063797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Приказ </a:t>
            </a:r>
          </a:p>
          <a:p>
            <a:pPr algn="ctr" eaLnBrk="1" hangingPunct="1"/>
            <a:r>
              <a:rPr lang="ru-RU" sz="1300" dirty="0"/>
              <a:t>Минэнерго </a:t>
            </a:r>
          </a:p>
          <a:p>
            <a:pPr algn="ctr" eaLnBrk="1" hangingPunct="1"/>
            <a:r>
              <a:rPr lang="ru-RU" sz="1300" dirty="0"/>
              <a:t>России </a:t>
            </a:r>
            <a:br>
              <a:rPr lang="ru-RU" sz="1300" dirty="0"/>
            </a:br>
            <a:r>
              <a:rPr lang="ru-RU" sz="1300" dirty="0"/>
              <a:t>от 04.02.2016</a:t>
            </a:r>
            <a:br>
              <a:rPr lang="ru-RU" sz="1300" dirty="0"/>
            </a:br>
            <a:r>
              <a:rPr lang="ru-RU" sz="1300" dirty="0"/>
              <a:t>№ 67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4C6EDC5-2A26-9B46-B38B-7C22F9FA4B8D}"/>
              </a:ext>
            </a:extLst>
          </p:cNvPr>
          <p:cNvSpPr/>
          <p:nvPr/>
        </p:nvSpPr>
        <p:spPr bwMode="auto">
          <a:xfrm>
            <a:off x="3987800" y="4165325"/>
            <a:ext cx="1797660" cy="1039341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Приказ Минстроя </a:t>
            </a:r>
          </a:p>
          <a:p>
            <a:pPr algn="ctr"/>
            <a:r>
              <a:rPr lang="ru-RU" sz="1300" dirty="0"/>
              <a:t>России </a:t>
            </a:r>
          </a:p>
          <a:p>
            <a:pPr algn="ctr"/>
            <a:r>
              <a:rPr lang="ru-RU" sz="1300" dirty="0"/>
              <a:t>от 08.09.2015 </a:t>
            </a:r>
          </a:p>
          <a:p>
            <a:pPr algn="ctr"/>
            <a:r>
              <a:rPr lang="ru-RU" sz="1300" dirty="0"/>
              <a:t>№ 644/пр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F86147-DF21-D248-A519-75CC577981D7}"/>
              </a:ext>
            </a:extLst>
          </p:cNvPr>
          <p:cNvSpPr/>
          <p:nvPr/>
        </p:nvSpPr>
        <p:spPr bwMode="auto">
          <a:xfrm>
            <a:off x="369448" y="4177553"/>
            <a:ext cx="1663140" cy="1039342"/>
          </a:xfrm>
          <a:prstGeom prst="rect">
            <a:avLst/>
          </a:prstGeom>
          <a:ln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Приказ </a:t>
            </a:r>
          </a:p>
          <a:p>
            <a:pPr algn="ctr"/>
            <a:r>
              <a:rPr lang="ru-RU" sz="1300" dirty="0"/>
              <a:t>Минэкономразвития </a:t>
            </a:r>
          </a:p>
          <a:p>
            <a:pPr algn="ctr"/>
            <a:r>
              <a:rPr lang="ru-RU" sz="1300" dirty="0"/>
              <a:t>России </a:t>
            </a:r>
            <a:br>
              <a:rPr lang="ru-RU" sz="1300" dirty="0"/>
            </a:br>
            <a:r>
              <a:rPr lang="ru-RU" sz="1300" dirty="0"/>
              <a:t>от 11.05.2010 № 174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E52BAB7-8839-944B-B9C8-E9CE0972011D}"/>
              </a:ext>
            </a:extLst>
          </p:cNvPr>
          <p:cNvSpPr/>
          <p:nvPr/>
        </p:nvSpPr>
        <p:spPr bwMode="auto">
          <a:xfrm>
            <a:off x="5428424" y="2873026"/>
            <a:ext cx="1797660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Постановление</a:t>
            </a:r>
          </a:p>
          <a:p>
            <a:pPr algn="ctr"/>
            <a:r>
              <a:rPr lang="ru-RU" sz="1300" dirty="0"/>
              <a:t>Правительства РФ </a:t>
            </a:r>
            <a:br>
              <a:rPr lang="ru-RU" sz="1300" dirty="0"/>
            </a:br>
            <a:r>
              <a:rPr lang="ru-RU" sz="1300" dirty="0"/>
              <a:t>от 06.05.2011 </a:t>
            </a:r>
          </a:p>
          <a:p>
            <a:pPr algn="ctr"/>
            <a:r>
              <a:rPr lang="ru-RU" sz="1300" dirty="0"/>
              <a:t>№ 354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39C60DE-9E7C-6340-BB7A-BDA39A072636}"/>
              </a:ext>
            </a:extLst>
          </p:cNvPr>
          <p:cNvSpPr/>
          <p:nvPr/>
        </p:nvSpPr>
        <p:spPr bwMode="auto">
          <a:xfrm>
            <a:off x="6064332" y="4287601"/>
            <a:ext cx="1797660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Постановление</a:t>
            </a:r>
          </a:p>
          <a:p>
            <a:pPr algn="ctr"/>
            <a:r>
              <a:rPr lang="ru-RU" sz="1300" dirty="0"/>
              <a:t>Правительства РФ </a:t>
            </a:r>
          </a:p>
          <a:p>
            <a:pPr algn="ctr"/>
            <a:r>
              <a:rPr lang="ru-RU" sz="1300" dirty="0"/>
              <a:t>от 13.08.2006 </a:t>
            </a:r>
          </a:p>
          <a:p>
            <a:pPr algn="ctr"/>
            <a:r>
              <a:rPr lang="ru-RU" sz="1300" dirty="0"/>
              <a:t>№ 491 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F3688AF6-FC02-D94F-90A0-EE24540BDAED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1035927" y="3245967"/>
            <a:ext cx="1219017" cy="0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903037D-E536-AD4B-9C99-870898FA395A}"/>
              </a:ext>
            </a:extLst>
          </p:cNvPr>
          <p:cNvCxnSpPr>
            <a:cxnSpLocks/>
            <a:stCxn id="9" idx="2"/>
            <a:endCxn id="46" idx="0"/>
          </p:cNvCxnSpPr>
          <p:nvPr/>
        </p:nvCxnSpPr>
        <p:spPr>
          <a:xfrm>
            <a:off x="3096281" y="2371697"/>
            <a:ext cx="2493" cy="489102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4EB5697-8508-CD40-9E47-2BA4A19E39E4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3942604" y="3245967"/>
            <a:ext cx="944028" cy="0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F8BAE89E-1655-8D42-A8FD-6E8EEACA11B0}"/>
              </a:ext>
            </a:extLst>
          </p:cNvPr>
          <p:cNvCxnSpPr>
            <a:stCxn id="15" idx="2"/>
            <a:endCxn id="20" idx="0"/>
          </p:cNvCxnSpPr>
          <p:nvPr/>
        </p:nvCxnSpPr>
        <p:spPr>
          <a:xfrm flipH="1">
            <a:off x="6327254" y="2359470"/>
            <a:ext cx="325267" cy="513557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6438655-B8F2-6B4D-B222-9A46C15498ED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6327254" y="3643362"/>
            <a:ext cx="635908" cy="644239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2A02622-8FF2-0549-996F-AA4837F53D46}"/>
              </a:ext>
            </a:extLst>
          </p:cNvPr>
          <p:cNvCxnSpPr>
            <a:stCxn id="8" idx="2"/>
          </p:cNvCxnSpPr>
          <p:nvPr/>
        </p:nvCxnSpPr>
        <p:spPr>
          <a:xfrm>
            <a:off x="1035927" y="2371697"/>
            <a:ext cx="0" cy="1781401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40748264-A71D-3A49-B5B5-3D9931228DF7}"/>
              </a:ext>
            </a:extLst>
          </p:cNvPr>
          <p:cNvCxnSpPr>
            <a:stCxn id="20" idx="2"/>
            <a:endCxn id="18" idx="0"/>
          </p:cNvCxnSpPr>
          <p:nvPr/>
        </p:nvCxnSpPr>
        <p:spPr>
          <a:xfrm flipH="1">
            <a:off x="4886630" y="3643362"/>
            <a:ext cx="1440624" cy="521963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EDB6D92-C25C-4644-A5C7-E7730B566402}"/>
              </a:ext>
            </a:extLst>
          </p:cNvPr>
          <p:cNvCxnSpPr>
            <a:cxnSpLocks/>
            <a:stCxn id="46" idx="2"/>
            <a:endCxn id="17" idx="0"/>
          </p:cNvCxnSpPr>
          <p:nvPr/>
        </p:nvCxnSpPr>
        <p:spPr>
          <a:xfrm flipH="1">
            <a:off x="3096282" y="3631135"/>
            <a:ext cx="2492" cy="521963"/>
          </a:xfrm>
          <a:prstGeom prst="straightConnector1">
            <a:avLst/>
          </a:prstGeom>
          <a:ln w="3175" cmpd="sng"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CFAD9948-0174-5B43-B9ED-7D48E9ED1BD3}"/>
              </a:ext>
            </a:extLst>
          </p:cNvPr>
          <p:cNvCxnSpPr>
            <a:stCxn id="14" idx="2"/>
          </p:cNvCxnSpPr>
          <p:nvPr/>
        </p:nvCxnSpPr>
        <p:spPr>
          <a:xfrm>
            <a:off x="4886630" y="2371697"/>
            <a:ext cx="0" cy="874270"/>
          </a:xfrm>
          <a:prstGeom prst="straightConnector1">
            <a:avLst/>
          </a:prstGeom>
          <a:ln w="3175" cmpd="sng"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C986E9C-8051-1046-8709-286B44153BBF}"/>
              </a:ext>
            </a:extLst>
          </p:cNvPr>
          <p:cNvSpPr/>
          <p:nvPr/>
        </p:nvSpPr>
        <p:spPr bwMode="auto">
          <a:xfrm>
            <a:off x="369448" y="5411076"/>
            <a:ext cx="1797660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НПА в области </a:t>
            </a:r>
          </a:p>
          <a:p>
            <a:pPr algn="ctr"/>
            <a:r>
              <a:rPr lang="ru-RU" sz="1300" dirty="0"/>
              <a:t>информационного </a:t>
            </a:r>
          </a:p>
          <a:p>
            <a:pPr algn="ctr"/>
            <a:r>
              <a:rPr lang="ru-RU" sz="1300" dirty="0"/>
              <a:t>обеспечения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1FA5FC8-6C2A-7940-B8F2-7DC03127F06A}"/>
              </a:ext>
            </a:extLst>
          </p:cNvPr>
          <p:cNvSpPr/>
          <p:nvPr/>
        </p:nvSpPr>
        <p:spPr bwMode="auto">
          <a:xfrm>
            <a:off x="2933104" y="5397389"/>
            <a:ext cx="1797660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НПА в области </a:t>
            </a:r>
          </a:p>
          <a:p>
            <a:pPr algn="ctr"/>
            <a:r>
              <a:rPr lang="ru-RU" sz="1300" dirty="0"/>
              <a:t>определения </a:t>
            </a:r>
          </a:p>
          <a:p>
            <a:pPr algn="ctr"/>
            <a:r>
              <a:rPr lang="ru-RU" sz="1300" dirty="0"/>
              <a:t>нормативных затрат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742B6F0-3FA0-0540-BF1C-5493B85337F8}"/>
              </a:ext>
            </a:extLst>
          </p:cNvPr>
          <p:cNvSpPr/>
          <p:nvPr/>
        </p:nvSpPr>
        <p:spPr bwMode="auto">
          <a:xfrm>
            <a:off x="5443047" y="5395930"/>
            <a:ext cx="2418945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sz="1300" dirty="0"/>
              <a:t>НПА в области </a:t>
            </a:r>
          </a:p>
          <a:p>
            <a:pPr algn="ctr"/>
            <a:r>
              <a:rPr lang="ru-RU" sz="1300" dirty="0"/>
              <a:t>иных мер государственной </a:t>
            </a:r>
          </a:p>
          <a:p>
            <a:pPr algn="ctr"/>
            <a:r>
              <a:rPr lang="ru-RU" sz="1300" dirty="0"/>
              <a:t>политики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8F650C4-9D84-A048-A4FD-FE44ADA212AA}"/>
              </a:ext>
            </a:extLst>
          </p:cNvPr>
          <p:cNvCxnSpPr/>
          <p:nvPr/>
        </p:nvCxnSpPr>
        <p:spPr>
          <a:xfrm>
            <a:off x="369448" y="5302488"/>
            <a:ext cx="723596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36BAC54-BBA1-284F-972D-DF3F507976D1}"/>
              </a:ext>
            </a:extLst>
          </p:cNvPr>
          <p:cNvSpPr txBox="1"/>
          <p:nvPr/>
        </p:nvSpPr>
        <p:spPr>
          <a:xfrm>
            <a:off x="153884" y="1275080"/>
            <a:ext cx="17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Об энергосбережении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5EBD81-8EFE-DB4F-B56C-3039266AFA3D}"/>
              </a:ext>
            </a:extLst>
          </p:cNvPr>
          <p:cNvSpPr txBox="1"/>
          <p:nvPr/>
        </p:nvSpPr>
        <p:spPr>
          <a:xfrm>
            <a:off x="2616185" y="1275080"/>
            <a:ext cx="960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О закупках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4DFE08-FAD3-1942-8BCC-B9B392FC3D61}"/>
              </a:ext>
            </a:extLst>
          </p:cNvPr>
          <p:cNvSpPr txBox="1"/>
          <p:nvPr/>
        </p:nvSpPr>
        <p:spPr>
          <a:xfrm>
            <a:off x="4143803" y="1275080"/>
            <a:ext cx="1485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Бюджетное </a:t>
            </a:r>
            <a:r>
              <a:rPr lang="ru-RU" sz="1200" dirty="0" err="1"/>
              <a:t>зак</a:t>
            </a:r>
            <a:r>
              <a:rPr lang="ru-RU" sz="1200" dirty="0"/>
              <a:t>-во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1E4649-2EFA-A34A-ADE1-62FF27295C8A}"/>
              </a:ext>
            </a:extLst>
          </p:cNvPr>
          <p:cNvSpPr txBox="1"/>
          <p:nvPr/>
        </p:nvSpPr>
        <p:spPr>
          <a:xfrm>
            <a:off x="5909694" y="1267396"/>
            <a:ext cx="144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Жилищное </a:t>
            </a:r>
            <a:r>
              <a:rPr lang="ru-RU" sz="1200" dirty="0" err="1"/>
              <a:t>зак</a:t>
            </a:r>
            <a:r>
              <a:rPr lang="ru-RU" sz="1200" dirty="0"/>
              <a:t>-во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28FED1-88A5-5E41-A1C9-65EA59A4AFF4}"/>
              </a:ext>
            </a:extLst>
          </p:cNvPr>
          <p:cNvSpPr txBox="1"/>
          <p:nvPr/>
        </p:nvSpPr>
        <p:spPr>
          <a:xfrm>
            <a:off x="7359280" y="1259712"/>
            <a:ext cx="1821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Энергетическое </a:t>
            </a:r>
            <a:r>
              <a:rPr lang="ru-RU" sz="1200" dirty="0" err="1"/>
              <a:t>зак</a:t>
            </a:r>
            <a:r>
              <a:rPr lang="ru-RU" sz="1200" dirty="0"/>
              <a:t>-во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C275E9-6FCB-BC4B-86AD-0CFE34AD079D}"/>
              </a:ext>
            </a:extLst>
          </p:cNvPr>
          <p:cNvSpPr txBox="1"/>
          <p:nvPr/>
        </p:nvSpPr>
        <p:spPr>
          <a:xfrm>
            <a:off x="5480932" y="2464938"/>
            <a:ext cx="1770136" cy="276999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ru-RU" dirty="0"/>
              <a:t>Коммунальные услуги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6FC855-EDCB-3C4D-9D65-9A8CCD7ED946}"/>
              </a:ext>
            </a:extLst>
          </p:cNvPr>
          <p:cNvSpPr txBox="1"/>
          <p:nvPr/>
        </p:nvSpPr>
        <p:spPr>
          <a:xfrm>
            <a:off x="5946016" y="3827071"/>
            <a:ext cx="2008633" cy="276999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ru-RU" dirty="0"/>
              <a:t>Общедомовое имущество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6BC6A3-B527-094E-9870-551A17342F32}"/>
              </a:ext>
            </a:extLst>
          </p:cNvPr>
          <p:cNvSpPr txBox="1"/>
          <p:nvPr/>
        </p:nvSpPr>
        <p:spPr>
          <a:xfrm>
            <a:off x="1986711" y="2378665"/>
            <a:ext cx="2272553" cy="461665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ru-RU" sz="1200" dirty="0"/>
              <a:t>Требования к условиям </a:t>
            </a:r>
            <a:r>
              <a:rPr lang="ru-RU" sz="1200" dirty="0" err="1"/>
              <a:t>энергосервисного</a:t>
            </a:r>
            <a:r>
              <a:rPr lang="ru-RU" sz="1200" dirty="0"/>
              <a:t> контракта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529FA7-7E6C-8740-9A30-18AC5989C057}"/>
              </a:ext>
            </a:extLst>
          </p:cNvPr>
          <p:cNvSpPr txBox="1"/>
          <p:nvPr/>
        </p:nvSpPr>
        <p:spPr>
          <a:xfrm>
            <a:off x="2040759" y="3627351"/>
            <a:ext cx="2421076" cy="461665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ru-RU" dirty="0"/>
              <a:t>Расчетно-измерительная</a:t>
            </a:r>
          </a:p>
          <a:p>
            <a:r>
              <a:rPr lang="ru-RU" dirty="0"/>
              <a:t>экономия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B51EA94-B560-D645-875D-7B0036154640}"/>
              </a:ext>
            </a:extLst>
          </p:cNvPr>
          <p:cNvSpPr txBox="1"/>
          <p:nvPr/>
        </p:nvSpPr>
        <p:spPr>
          <a:xfrm>
            <a:off x="4001984" y="3822954"/>
            <a:ext cx="1956861" cy="276999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ru-RU" dirty="0"/>
              <a:t>Примерные условия ЭСД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E596AD-9633-EA4C-900D-E9CF2724047F}"/>
              </a:ext>
            </a:extLst>
          </p:cNvPr>
          <p:cNvSpPr txBox="1"/>
          <p:nvPr/>
        </p:nvSpPr>
        <p:spPr>
          <a:xfrm>
            <a:off x="176695" y="3279246"/>
            <a:ext cx="2173524" cy="64633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ru-RU" dirty="0"/>
              <a:t>Примерные условия договора энергоснабжения, включающего условия ЭСД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1257C28-4021-A646-B0C5-52C13277F0E7}"/>
              </a:ext>
            </a:extLst>
          </p:cNvPr>
          <p:cNvSpPr/>
          <p:nvPr/>
        </p:nvSpPr>
        <p:spPr bwMode="auto">
          <a:xfrm>
            <a:off x="2254944" y="2860799"/>
            <a:ext cx="1687660" cy="77033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sz="1300" dirty="0"/>
              <a:t>Постановление</a:t>
            </a:r>
          </a:p>
          <a:p>
            <a:pPr algn="ctr" eaLnBrk="1" hangingPunct="1"/>
            <a:r>
              <a:rPr lang="ru-RU" sz="1300" dirty="0"/>
              <a:t>Правительства РФ </a:t>
            </a:r>
            <a:br>
              <a:rPr lang="ru-RU" sz="1300" dirty="0"/>
            </a:br>
            <a:r>
              <a:rPr lang="ru-RU" sz="1300" dirty="0"/>
              <a:t>от 18.08.2010</a:t>
            </a:r>
            <a:br>
              <a:rPr lang="ru-RU" sz="1300" dirty="0"/>
            </a:br>
            <a:r>
              <a:rPr lang="ru-RU" sz="1300" dirty="0"/>
              <a:t>№ 636</a:t>
            </a:r>
          </a:p>
        </p:txBody>
      </p:sp>
    </p:spTree>
    <p:extLst>
      <p:ext uri="{BB962C8B-B14F-4D97-AF65-F5344CB8AC3E}">
        <p14:creationId xmlns:p14="http://schemas.microsoft.com/office/powerpoint/2010/main" val="87578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Методические основы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энергосервиса</a:t>
            </a:r>
            <a:r>
              <a:rPr lang="ru-RU" sz="2400" b="1" dirty="0">
                <a:solidFill>
                  <a:schemeClr val="bg1"/>
                </a:solidFill>
              </a:rPr>
              <a:t> в России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«мягкое право»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7</a:t>
            </a:fld>
            <a:endParaRPr lang="ru-RU" altLang="ru-RU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1294AF0A-ED3E-3940-A37D-22E44205FD7B}"/>
              </a:ext>
            </a:extLst>
          </p:cNvPr>
          <p:cNvSpPr/>
          <p:nvPr/>
        </p:nvSpPr>
        <p:spPr bwMode="auto">
          <a:xfrm>
            <a:off x="232877" y="1564977"/>
            <a:ext cx="2074422" cy="229615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Методические рекомендации для государственных и муниципальных заказчиков, бюджетных и автономных учреждений по вопросу подготовки энергосервисных договоров (контрактов)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5C311050-7135-DF43-8A79-41E9646FD78A}"/>
              </a:ext>
            </a:extLst>
          </p:cNvPr>
          <p:cNvSpPr/>
          <p:nvPr/>
        </p:nvSpPr>
        <p:spPr bwMode="auto">
          <a:xfrm>
            <a:off x="2762181" y="1564977"/>
            <a:ext cx="2074422" cy="2296156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Письма Минфина России, Минэкономразвития России и Минстроя России с разъяснениями по отдельным вопросам заключения и исполнения энергосервисных договоров (контрактов)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A8139997-E9D0-D848-807F-1BCD2191697D}"/>
              </a:ext>
            </a:extLst>
          </p:cNvPr>
          <p:cNvSpPr/>
          <p:nvPr/>
        </p:nvSpPr>
        <p:spPr bwMode="auto">
          <a:xfrm>
            <a:off x="232877" y="4156169"/>
            <a:ext cx="2074422" cy="1885670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Профессиональный стандарт "Специалист по проведению энергосервисных мероприятий на объектах капитального строительства"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2C04E08F-5D7B-1F49-BA89-CE7815223E3F}"/>
              </a:ext>
            </a:extLst>
          </p:cNvPr>
          <p:cNvSpPr/>
          <p:nvPr/>
        </p:nvSpPr>
        <p:spPr bwMode="auto">
          <a:xfrm>
            <a:off x="2762181" y="4156169"/>
            <a:ext cx="2074422" cy="1885670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Федеральные государственные образовательные стандарты высшего образования – бакалавриат, магистр и специалист по строительным направлениям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8C4782F8-C859-F34B-915B-AF0B7E84F3AC}"/>
              </a:ext>
            </a:extLst>
          </p:cNvPr>
          <p:cNvSpPr/>
          <p:nvPr/>
        </p:nvSpPr>
        <p:spPr bwMode="auto">
          <a:xfrm>
            <a:off x="5265312" y="4156169"/>
            <a:ext cx="3701865" cy="928114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ГОСТ Р 51617-2014. Услуги жилищно-коммунального хозяйства и управления многоквартирными домами. Коммунальные услуги. Общие требования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32A09A22-8D00-BE48-9316-32CD9FCF404D}"/>
              </a:ext>
            </a:extLst>
          </p:cNvPr>
          <p:cNvSpPr/>
          <p:nvPr/>
        </p:nvSpPr>
        <p:spPr bwMode="auto">
          <a:xfrm>
            <a:off x="5265312" y="5288770"/>
            <a:ext cx="3701865" cy="753070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Судебная практика арбитражных судов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A5686B33-B521-814B-9EC0-CED894E0018C}"/>
              </a:ext>
            </a:extLst>
          </p:cNvPr>
          <p:cNvSpPr/>
          <p:nvPr/>
        </p:nvSpPr>
        <p:spPr bwMode="auto">
          <a:xfrm>
            <a:off x="5252842" y="1569231"/>
            <a:ext cx="3701865" cy="1180147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ГОСТ Р 56743-2015. Измерение и верификация энергетической эффективности. Общие положения по определению экономии энергетических ресурсов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F608DE87-4900-E748-9D94-B31C9BAA7940}"/>
              </a:ext>
            </a:extLst>
          </p:cNvPr>
          <p:cNvSpPr/>
          <p:nvPr/>
        </p:nvSpPr>
        <p:spPr bwMode="auto">
          <a:xfrm>
            <a:off x="5265312" y="2933019"/>
            <a:ext cx="3701865" cy="928114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/>
              <a:t>ГОСТ Р 56917-2016 Определение экономии энергетических ресурсов при эксплуатации отдельных видов оборудования (метод изоляции зоны модернизации)</a:t>
            </a:r>
          </a:p>
        </p:txBody>
      </p:sp>
    </p:spTree>
    <p:extLst>
      <p:ext uri="{BB962C8B-B14F-4D97-AF65-F5344CB8AC3E}">
        <p14:creationId xmlns:p14="http://schemas.microsoft.com/office/powerpoint/2010/main" val="284818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Существующие барьеры для развития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err="1">
                <a:solidFill>
                  <a:schemeClr val="bg1"/>
                </a:solidFill>
              </a:rPr>
              <a:t>энергосервисной</a:t>
            </a:r>
            <a:r>
              <a:rPr lang="ru-RU" sz="2400" b="1" dirty="0">
                <a:solidFill>
                  <a:schemeClr val="bg1"/>
                </a:solidFill>
              </a:rPr>
              <a:t> деятельности в регионах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8</a:t>
            </a:fld>
            <a:endParaRPr lang="ru-RU" altLang="ru-RU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8B81E7E-0469-0A49-9C1D-E7F326DC0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460"/>
              </p:ext>
            </p:extLst>
          </p:nvPr>
        </p:nvGraphicFramePr>
        <p:xfrm>
          <a:off x="169418" y="1187829"/>
          <a:ext cx="2970679" cy="54462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5552">
                  <a:extLst>
                    <a:ext uri="{9D8B030D-6E8A-4147-A177-3AD203B41FA5}">
                      <a16:colId xmlns:a16="http://schemas.microsoft.com/office/drawing/2014/main" val="557004271"/>
                    </a:ext>
                  </a:extLst>
                </a:gridCol>
                <a:gridCol w="2665127">
                  <a:extLst>
                    <a:ext uri="{9D8B030D-6E8A-4147-A177-3AD203B41FA5}">
                      <a16:colId xmlns:a16="http://schemas.microsoft.com/office/drawing/2014/main" val="546458502"/>
                    </a:ext>
                  </a:extLst>
                </a:gridCol>
              </a:tblGrid>
              <a:tr h="504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Субъекты Российской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Федерации, в которых не заключены ЭСК (менее 100 млн руб.) в 2019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/>
                </a:tc>
                <a:extLst>
                  <a:ext uri="{0D108BD9-81ED-4DB2-BD59-A6C34878D82A}">
                    <a16:rowId xmlns:a16="http://schemas.microsoft.com/office/drawing/2014/main" val="3016733884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Республика Адыгея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4209767971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Республика Алтай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113026844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Республика Ингушетия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252466447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Кабардино-Балкарская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/>
                </a:tc>
                <a:extLst>
                  <a:ext uri="{0D108BD9-81ED-4DB2-BD59-A6C34878D82A}">
                    <a16:rowId xmlns:a16="http://schemas.microsoft.com/office/drawing/2014/main" val="3478051652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Республика Калмыкия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509698174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Карачаево-Черкесская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344029123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Республика Крым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2887224621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Республика Северная Осетия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4238225933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Чеченская Республика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2281099549"/>
                  </a:ext>
                </a:extLst>
              </a:tr>
              <a:tr h="14587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Камчатский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476746515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Амурская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592661199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Белгородская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841624866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Брянская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541033194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Иркутская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2403619305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Калужская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431345513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Магаданская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864223104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Новосибирская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810067520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Орловская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66050744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Рязанская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427240930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Сахалинская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2799526061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Тульская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241187418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Тюменская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3941593068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Севастополь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027784739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Ненецкий АО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930233304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Ямало-Ненецкий АО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1431904990"/>
                  </a:ext>
                </a:extLst>
              </a:tr>
              <a:tr h="1302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287" marR="5287" marT="5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Еврейская АО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7" marR="5287" marT="5287" marB="0" anchor="b"/>
                </a:tc>
                <a:extLst>
                  <a:ext uri="{0D108BD9-81ED-4DB2-BD59-A6C34878D82A}">
                    <a16:rowId xmlns:a16="http://schemas.microsoft.com/office/drawing/2014/main" val="979556787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0C8ECB9-9F44-3D4D-A1B8-BBF4288DCAAB}"/>
              </a:ext>
            </a:extLst>
          </p:cNvPr>
          <p:cNvSpPr/>
          <p:nvPr/>
        </p:nvSpPr>
        <p:spPr>
          <a:xfrm>
            <a:off x="3309268" y="1216446"/>
            <a:ext cx="53892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Факторы препятствующие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распространению энергосервиса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негативный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опыт прошлых периодов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низкая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квалификация заказчика (не понимают что такое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энергосервис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отсутствие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ЭСКО, готовые работать в данном регионе (по данной категории проектов)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отсутствие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информации для принятия решения о проведении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предпроектного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обследования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проблемы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в техническом состоянии объектов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проблемы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в правовом статусе объекта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избыточный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бюджет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высокие риски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работы в регионе</a:t>
            </a:r>
          </a:p>
        </p:txBody>
      </p:sp>
    </p:spTree>
    <p:extLst>
      <p:ext uri="{BB962C8B-B14F-4D97-AF65-F5344CB8AC3E}">
        <p14:creationId xmlns:p14="http://schemas.microsoft.com/office/powerpoint/2010/main" val="418309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181" y="-15450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Предложения по развитию и распространению </a:t>
            </a:r>
            <a:r>
              <a:rPr lang="ru-RU" sz="2400" b="1" dirty="0" err="1">
                <a:solidFill>
                  <a:schemeClr val="bg1"/>
                </a:solidFill>
              </a:rPr>
              <a:t>энергосервисной</a:t>
            </a:r>
            <a:r>
              <a:rPr lang="ru-RU" sz="2400" b="1" dirty="0">
                <a:solidFill>
                  <a:schemeClr val="bg1"/>
                </a:solidFill>
              </a:rPr>
              <a:t> деятельности</a:t>
            </a: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A389A8E9-46FD-7642-9ECC-616C2C484135}"/>
              </a:ext>
            </a:extLst>
          </p:cNvPr>
          <p:cNvSpPr txBox="1">
            <a:spLocks noChangeArrowheads="1"/>
          </p:cNvSpPr>
          <p:nvPr/>
        </p:nvSpPr>
        <p:spPr>
          <a:xfrm>
            <a:off x="8618306" y="6431155"/>
            <a:ext cx="525694" cy="3651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68358" indent="-257061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28243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39540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50837" indent="-205649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62134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673431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84728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96026" indent="-205649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9</a:t>
            </a:fld>
            <a:endParaRPr lang="ru-RU" alt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CEEE5D0-92B3-F74A-9761-DCA94EC5B9E3}"/>
              </a:ext>
            </a:extLst>
          </p:cNvPr>
          <p:cNvGrpSpPr/>
          <p:nvPr/>
        </p:nvGrpSpPr>
        <p:grpSpPr>
          <a:xfrm>
            <a:off x="216561" y="1404826"/>
            <a:ext cx="8603911" cy="1504556"/>
            <a:chOff x="216561" y="1404826"/>
            <a:chExt cx="8963955" cy="782906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F407959-5DE8-2242-A4CB-A1D5E2B48523}"/>
                </a:ext>
              </a:extLst>
            </p:cNvPr>
            <p:cNvSpPr/>
            <p:nvPr/>
          </p:nvSpPr>
          <p:spPr bwMode="auto">
            <a:xfrm>
              <a:off x="216561" y="1404827"/>
              <a:ext cx="1763151" cy="782905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200" dirty="0"/>
                <a:t>Включение </a:t>
              </a:r>
              <a:r>
                <a:rPr lang="ru-RU" sz="1200" dirty="0" err="1"/>
                <a:t>энергосервиса</a:t>
              </a:r>
              <a:r>
                <a:rPr lang="ru-RU" sz="1200" dirty="0"/>
                <a:t> в государственные планы, программы, стратегии, совершенствование законодательства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C8380AA9-0803-984A-82F3-A4B19216202C}"/>
                </a:ext>
              </a:extLst>
            </p:cNvPr>
            <p:cNvSpPr/>
            <p:nvPr/>
          </p:nvSpPr>
          <p:spPr bwMode="auto">
            <a:xfrm>
              <a:off x="2267745" y="1404827"/>
              <a:ext cx="1512168" cy="782905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200" dirty="0"/>
                <a:t>Рейтинги в области энергосбережения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26880D4B-357F-1545-8659-0A241E830925}"/>
                </a:ext>
              </a:extLst>
            </p:cNvPr>
            <p:cNvSpPr/>
            <p:nvPr/>
          </p:nvSpPr>
          <p:spPr bwMode="auto">
            <a:xfrm>
              <a:off x="4067946" y="1404826"/>
              <a:ext cx="1512168" cy="782905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200" dirty="0"/>
                <a:t>Премии в области энергосбережения</a:t>
              </a: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C443A908-5A47-5B4B-B3A9-434EC4415B3D}"/>
                </a:ext>
              </a:extLst>
            </p:cNvPr>
            <p:cNvSpPr/>
            <p:nvPr/>
          </p:nvSpPr>
          <p:spPr bwMode="auto">
            <a:xfrm>
              <a:off x="5868147" y="1404826"/>
              <a:ext cx="1512168" cy="782905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200" dirty="0"/>
                <a:t>Конференции и публичные мероприятия на региональном уровне</a:t>
              </a: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BCFF7593-67F0-6B4D-A4A2-1B67B997A001}"/>
                </a:ext>
              </a:extLst>
            </p:cNvPr>
            <p:cNvSpPr/>
            <p:nvPr/>
          </p:nvSpPr>
          <p:spPr bwMode="auto">
            <a:xfrm>
              <a:off x="7668348" y="1404826"/>
              <a:ext cx="1512168" cy="782905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200" dirty="0"/>
                <a:t>Совещания с </a:t>
              </a:r>
              <a:r>
                <a:rPr lang="ru-RU" sz="1200" dirty="0" err="1"/>
                <a:t>энергосервисными</a:t>
              </a:r>
              <a:r>
                <a:rPr lang="ru-RU" sz="1200" dirty="0"/>
                <a:t> компаниями на базе регулятора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0C90FC14-4A7C-AB47-B7D3-19579AAB8F36}"/>
              </a:ext>
            </a:extLst>
          </p:cNvPr>
          <p:cNvGrpSpPr/>
          <p:nvPr/>
        </p:nvGrpSpPr>
        <p:grpSpPr>
          <a:xfrm>
            <a:off x="216561" y="5061719"/>
            <a:ext cx="8603911" cy="782906"/>
            <a:chOff x="216561" y="1404826"/>
            <a:chExt cx="8963955" cy="782906"/>
          </a:xfrm>
          <a:effectLst/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538C8DB6-2CE3-1E43-8757-DCB97041A29E}"/>
                </a:ext>
              </a:extLst>
            </p:cNvPr>
            <p:cNvSpPr/>
            <p:nvPr/>
          </p:nvSpPr>
          <p:spPr bwMode="auto">
            <a:xfrm>
              <a:off x="216561" y="1404827"/>
              <a:ext cx="1763151" cy="78290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400" dirty="0"/>
                <a:t>Формы </a:t>
              </a:r>
              <a:r>
                <a:rPr lang="ru-RU" sz="1400" dirty="0" err="1"/>
                <a:t>энергосервисных</a:t>
              </a:r>
              <a:r>
                <a:rPr lang="ru-RU" sz="1400" dirty="0"/>
                <a:t> контрактов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7C055DA5-609C-514F-8BFF-BD05A2D9BB37}"/>
                </a:ext>
              </a:extLst>
            </p:cNvPr>
            <p:cNvSpPr/>
            <p:nvPr/>
          </p:nvSpPr>
          <p:spPr bwMode="auto">
            <a:xfrm>
              <a:off x="2267745" y="1404827"/>
              <a:ext cx="1512168" cy="78290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400" dirty="0"/>
                <a:t>Качественная </a:t>
              </a:r>
              <a:r>
                <a:rPr lang="ru-RU" sz="1400" dirty="0" err="1"/>
                <a:t>предпроектная</a:t>
              </a:r>
              <a:r>
                <a:rPr lang="ru-RU" sz="1400" dirty="0"/>
                <a:t> подготовка</a:t>
              </a: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B8E99143-0DD9-194B-8580-941D59C365C2}"/>
                </a:ext>
              </a:extLst>
            </p:cNvPr>
            <p:cNvSpPr/>
            <p:nvPr/>
          </p:nvSpPr>
          <p:spPr bwMode="auto">
            <a:xfrm>
              <a:off x="4067946" y="1404826"/>
              <a:ext cx="1512168" cy="78290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400" dirty="0"/>
                <a:t>Согласительные процедуры и переговоры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04879EC4-5199-6C4E-98F5-A90AC4500C8A}"/>
                </a:ext>
              </a:extLst>
            </p:cNvPr>
            <p:cNvSpPr/>
            <p:nvPr/>
          </p:nvSpPr>
          <p:spPr bwMode="auto">
            <a:xfrm>
              <a:off x="5868147" y="1404826"/>
              <a:ext cx="1512168" cy="78290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400" dirty="0"/>
                <a:t>Проведение независимой экспертизы</a:t>
              </a: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970A42B6-7ED1-6845-8DAC-3629B83E3E50}"/>
                </a:ext>
              </a:extLst>
            </p:cNvPr>
            <p:cNvSpPr/>
            <p:nvPr/>
          </p:nvSpPr>
          <p:spPr bwMode="auto">
            <a:xfrm>
              <a:off x="7668348" y="1404826"/>
              <a:ext cx="1512168" cy="78290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/>
              <a:r>
                <a:rPr lang="ru-RU" sz="1400" dirty="0"/>
                <a:t>Проведение судебной экспертизы</a:t>
              </a: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1A5F5C59-C4AC-2F4C-995F-A925D8CE768F}"/>
              </a:ext>
            </a:extLst>
          </p:cNvPr>
          <p:cNvSpPr/>
          <p:nvPr/>
        </p:nvSpPr>
        <p:spPr>
          <a:xfrm>
            <a:off x="2692379" y="3563593"/>
            <a:ext cx="3893175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Рынок </a:t>
            </a:r>
            <a:r>
              <a:rPr lang="ru-RU" dirty="0" err="1"/>
              <a:t>энергосервисных</a:t>
            </a:r>
            <a:r>
              <a:rPr lang="ru-RU" dirty="0"/>
              <a:t> услуг</a:t>
            </a:r>
          </a:p>
        </p:txBody>
      </p:sp>
      <p:sp>
        <p:nvSpPr>
          <p:cNvPr id="4" name="Стрелка вниз 3">
            <a:extLst>
              <a:ext uri="{FF2B5EF4-FFF2-40B4-BE49-F238E27FC236}">
                <a16:creationId xmlns:a16="http://schemas.microsoft.com/office/drawing/2014/main" id="{247E7224-8435-5F43-9911-F159936AA14F}"/>
              </a:ext>
            </a:extLst>
          </p:cNvPr>
          <p:cNvSpPr/>
          <p:nvPr/>
        </p:nvSpPr>
        <p:spPr>
          <a:xfrm rot="18032583">
            <a:off x="1897651" y="2857663"/>
            <a:ext cx="216024" cy="93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>
            <a:extLst>
              <a:ext uri="{FF2B5EF4-FFF2-40B4-BE49-F238E27FC236}">
                <a16:creationId xmlns:a16="http://schemas.microsoft.com/office/drawing/2014/main" id="{BAB35F2C-4CE8-B743-926B-B765115B055B}"/>
              </a:ext>
            </a:extLst>
          </p:cNvPr>
          <p:cNvSpPr/>
          <p:nvPr/>
        </p:nvSpPr>
        <p:spPr>
          <a:xfrm rot="18961594">
            <a:off x="3243028" y="2954040"/>
            <a:ext cx="218166" cy="5938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>
            <a:extLst>
              <a:ext uri="{FF2B5EF4-FFF2-40B4-BE49-F238E27FC236}">
                <a16:creationId xmlns:a16="http://schemas.microsoft.com/office/drawing/2014/main" id="{8B144A51-CFA2-D048-B0D4-C59C33805830}"/>
              </a:ext>
            </a:extLst>
          </p:cNvPr>
          <p:cNvSpPr/>
          <p:nvPr/>
        </p:nvSpPr>
        <p:spPr>
          <a:xfrm>
            <a:off x="4499992" y="2989353"/>
            <a:ext cx="239803" cy="38954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>
            <a:extLst>
              <a:ext uri="{FF2B5EF4-FFF2-40B4-BE49-F238E27FC236}">
                <a16:creationId xmlns:a16="http://schemas.microsoft.com/office/drawing/2014/main" id="{BCA4268F-ABEE-6247-B884-EE54709DB8B1}"/>
              </a:ext>
            </a:extLst>
          </p:cNvPr>
          <p:cNvSpPr/>
          <p:nvPr/>
        </p:nvSpPr>
        <p:spPr>
          <a:xfrm rot="2331205">
            <a:off x="5765147" y="2954039"/>
            <a:ext cx="218166" cy="5938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>
            <a:extLst>
              <a:ext uri="{FF2B5EF4-FFF2-40B4-BE49-F238E27FC236}">
                <a16:creationId xmlns:a16="http://schemas.microsoft.com/office/drawing/2014/main" id="{9EA51ACF-F06E-E24B-819F-DEAEA2111EF0}"/>
              </a:ext>
            </a:extLst>
          </p:cNvPr>
          <p:cNvSpPr/>
          <p:nvPr/>
        </p:nvSpPr>
        <p:spPr>
          <a:xfrm rot="3148965">
            <a:off x="6824005" y="2892017"/>
            <a:ext cx="216024" cy="93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EF45E115-E865-A14C-B9A0-9B9837723ED0}"/>
              </a:ext>
            </a:extLst>
          </p:cNvPr>
          <p:cNvGrpSpPr/>
          <p:nvPr/>
        </p:nvGrpSpPr>
        <p:grpSpPr>
          <a:xfrm flipV="1">
            <a:off x="1497039" y="4355681"/>
            <a:ext cx="5862458" cy="661766"/>
            <a:chOff x="1698171" y="4030794"/>
            <a:chExt cx="5862458" cy="593887"/>
          </a:xfrm>
        </p:grpSpPr>
        <p:sp>
          <p:nvSpPr>
            <p:cNvPr id="30" name="Стрелка вниз 29">
              <a:extLst>
                <a:ext uri="{FF2B5EF4-FFF2-40B4-BE49-F238E27FC236}">
                  <a16:creationId xmlns:a16="http://schemas.microsoft.com/office/drawing/2014/main" id="{707C7481-3015-4D49-A2CC-46B9BF66700F}"/>
                </a:ext>
              </a:extLst>
            </p:cNvPr>
            <p:cNvSpPr/>
            <p:nvPr/>
          </p:nvSpPr>
          <p:spPr>
            <a:xfrm rot="18032583">
              <a:off x="2058211" y="3934418"/>
              <a:ext cx="216024" cy="93610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низ 30">
              <a:extLst>
                <a:ext uri="{FF2B5EF4-FFF2-40B4-BE49-F238E27FC236}">
                  <a16:creationId xmlns:a16="http://schemas.microsoft.com/office/drawing/2014/main" id="{4A1927E5-2DEF-B84D-9967-027B85CE1051}"/>
                </a:ext>
              </a:extLst>
            </p:cNvPr>
            <p:cNvSpPr/>
            <p:nvPr/>
          </p:nvSpPr>
          <p:spPr>
            <a:xfrm rot="18961594">
              <a:off x="3403588" y="4030795"/>
              <a:ext cx="218166" cy="593886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трелка вниз 31">
              <a:extLst>
                <a:ext uri="{FF2B5EF4-FFF2-40B4-BE49-F238E27FC236}">
                  <a16:creationId xmlns:a16="http://schemas.microsoft.com/office/drawing/2014/main" id="{C59B6D51-D0ED-3B42-A780-0712F864B424}"/>
                </a:ext>
              </a:extLst>
            </p:cNvPr>
            <p:cNvSpPr/>
            <p:nvPr/>
          </p:nvSpPr>
          <p:spPr>
            <a:xfrm>
              <a:off x="4660552" y="4066108"/>
              <a:ext cx="239803" cy="389541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трелка вниз 32">
              <a:extLst>
                <a:ext uri="{FF2B5EF4-FFF2-40B4-BE49-F238E27FC236}">
                  <a16:creationId xmlns:a16="http://schemas.microsoft.com/office/drawing/2014/main" id="{5931A0B3-C457-1643-A551-68E3AEADEDD1}"/>
                </a:ext>
              </a:extLst>
            </p:cNvPr>
            <p:cNvSpPr/>
            <p:nvPr/>
          </p:nvSpPr>
          <p:spPr>
            <a:xfrm rot="2331205">
              <a:off x="5925707" y="4030794"/>
              <a:ext cx="218166" cy="593886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трелка вниз 33">
              <a:extLst>
                <a:ext uri="{FF2B5EF4-FFF2-40B4-BE49-F238E27FC236}">
                  <a16:creationId xmlns:a16="http://schemas.microsoft.com/office/drawing/2014/main" id="{216B001F-1A9A-5C44-8313-D974296606C2}"/>
                </a:ext>
              </a:extLst>
            </p:cNvPr>
            <p:cNvSpPr/>
            <p:nvPr/>
          </p:nvSpPr>
          <p:spPr>
            <a:xfrm rot="3148965">
              <a:off x="6984565" y="3968772"/>
              <a:ext cx="216024" cy="93610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385415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TXqwtRWOUeAx9fi9O6rU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.iifKloUu0gp3CG08v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5z9yWk1kCbNh6RT99T7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a1tsKpoUKV_d_QLI.g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hqRmOCJhUqdCwwa09CB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L7Ll82KUmLMvzjJOraU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Wn0C_5nUm5lEMl40nBH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GeGqMRzE.aV52qa1jnV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hEjYajY06g0dbmy3puc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2xgRPZR0uwuhA10nfX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i7SPziBkeq0DCVDNZSk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8398</TotalTime>
  <Words>1133</Words>
  <Application>Microsoft Macintosh PowerPoint</Application>
  <PresentationFormat>Экран (4:3)</PresentationFormat>
  <Paragraphs>301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Raleway</vt:lpstr>
      <vt:lpstr>Тема Office</vt:lpstr>
      <vt:lpstr>Презентация PowerPoint</vt:lpstr>
      <vt:lpstr>Механизм энергосервиса</vt:lpstr>
      <vt:lpstr>Основные направления осуществления  энергосервисной деятельности в России</vt:lpstr>
      <vt:lpstr>Основные особенности энергосервисного рынка  в России</vt:lpstr>
      <vt:lpstr>Количество энергосервисных контрактов,  заключенных в соответствии с 44-ФЗ и 223-ФЗ</vt:lpstr>
      <vt:lpstr>Нормативная правовая база энергосервиса  в России</vt:lpstr>
      <vt:lpstr>Методические основы энергосервиса в России «мягкое право»</vt:lpstr>
      <vt:lpstr>Существующие барьеры для развития  энергосервисной деятельности в регионах</vt:lpstr>
      <vt:lpstr>Предложения по развитию и распространению энергосервисной деятельности</vt:lpstr>
      <vt:lpstr>Концепция ЭСКО 2.0</vt:lpstr>
      <vt:lpstr>Спасибо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Артамонов Максим Александрович</dc:creator>
  <cp:lastModifiedBy>Алексей Викторович Туликов</cp:lastModifiedBy>
  <cp:revision>611</cp:revision>
  <cp:lastPrinted>2020-07-06T11:07:21Z</cp:lastPrinted>
  <dcterms:created xsi:type="dcterms:W3CDTF">2017-07-20T07:59:00Z</dcterms:created>
  <dcterms:modified xsi:type="dcterms:W3CDTF">2021-04-13T16:25:03Z</dcterms:modified>
</cp:coreProperties>
</file>